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9"/>
  </p:notesMasterIdLst>
  <p:sldIdLst>
    <p:sldId id="340" r:id="rId2"/>
    <p:sldId id="294" r:id="rId3"/>
    <p:sldId id="297" r:id="rId4"/>
    <p:sldId id="314" r:id="rId5"/>
    <p:sldId id="298" r:id="rId6"/>
    <p:sldId id="315" r:id="rId7"/>
    <p:sldId id="360" r:id="rId8"/>
    <p:sldId id="316" r:id="rId9"/>
    <p:sldId id="363" r:id="rId10"/>
    <p:sldId id="364" r:id="rId11"/>
    <p:sldId id="299" r:id="rId12"/>
    <p:sldId id="317" r:id="rId13"/>
    <p:sldId id="318" r:id="rId14"/>
    <p:sldId id="300" r:id="rId15"/>
    <p:sldId id="361" r:id="rId16"/>
    <p:sldId id="362" r:id="rId17"/>
    <p:sldId id="365" r:id="rId18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-11798300" y="-11796713"/>
            <a:ext cx="11793537" cy="124872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0099" name="Rectangle 3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11625"/>
          </a:xfrm>
          <a:noFill/>
          <a:ln/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15395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4083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11971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14019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6131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7203" name="Rectangle 3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11625"/>
          </a:xfrm>
          <a:noFill/>
          <a:ln/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9251" name="Rectangle 3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11625"/>
          </a:xfrm>
          <a:noFill/>
          <a:ln/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9251" name="Rectangle 3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11625"/>
          </a:xfrm>
          <a:noFill/>
          <a:ln/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3843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9987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827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2035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7875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5155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9923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13347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603D5A8-F46C-4E1C-A658-3BFF2D9D013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0C057F2-E1C7-48B8-9BBE-48C21350532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0338" y="463550"/>
            <a:ext cx="1941512" cy="56261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463550"/>
            <a:ext cx="5672138" cy="56261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42CDECB-EB10-4E76-AD18-7B01A914F919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463550"/>
            <a:ext cx="7766050" cy="1433513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06825" cy="410845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06825" cy="410845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>
          <a:xfrm>
            <a:off x="685800" y="6248400"/>
            <a:ext cx="1898650" cy="4508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>
          <a:xfrm>
            <a:off x="3124200" y="6248400"/>
            <a:ext cx="2889250" cy="4508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1898650" cy="450850"/>
          </a:xfrm>
        </p:spPr>
        <p:txBody>
          <a:bodyPr/>
          <a:lstStyle>
            <a:lvl1pPr>
              <a:defRPr/>
            </a:lvl1pPr>
          </a:lstStyle>
          <a:p>
            <a:fld id="{B4508051-046C-4B52-A4C5-5A3F4951EDA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697C1A5-6160-4E1C-817C-9D4DD655AF3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9C4F219-F7FB-48E0-8584-8F7D34D1D859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6825" cy="410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06825" cy="410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A420350-E8A3-411A-9F33-2ECD89DC927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87D766C-EFBF-4A9A-8584-902A9D7112C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A19527A-A801-4D1A-B801-3F16DDC2A862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B6DEAC2-8D29-41D8-83FC-5A121F27E73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40CA9E5-71F5-404F-8ADD-4CEA016836F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C7A9DBF-9C77-460F-A119-4592ACC4896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AB210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3550"/>
            <a:ext cx="7766050" cy="1433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Klepněte pro úpravu formátu titulního textu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6050" cy="410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Klepněte pro úpravu formátu textu osnovy</a:t>
            </a:r>
          </a:p>
          <a:p>
            <a:pPr lvl="1"/>
            <a:r>
              <a:rPr lang="en-GB" smtClean="0"/>
              <a:t>Druhá úroveň</a:t>
            </a:r>
          </a:p>
          <a:p>
            <a:pPr lvl="2"/>
            <a:r>
              <a:rPr lang="en-GB" smtClean="0"/>
              <a:t>Třetí úroveň</a:t>
            </a:r>
          </a:p>
          <a:p>
            <a:pPr lvl="3"/>
            <a:r>
              <a:rPr lang="en-GB" smtClean="0"/>
              <a:t>Čtvrtá úroveň osnovy</a:t>
            </a:r>
          </a:p>
          <a:p>
            <a:pPr lvl="4"/>
            <a:r>
              <a:rPr lang="en-GB" smtClean="0"/>
              <a:t>Pátá úroveň osnovy</a:t>
            </a:r>
          </a:p>
          <a:p>
            <a:pPr lvl="4"/>
            <a:r>
              <a:rPr lang="en-GB" smtClean="0"/>
              <a:t>Šestá úroveň</a:t>
            </a:r>
          </a:p>
          <a:p>
            <a:pPr lvl="4"/>
            <a:r>
              <a:rPr lang="en-GB" smtClean="0"/>
              <a:t>Sedmá úroveň</a:t>
            </a:r>
          </a:p>
          <a:p>
            <a:pPr lvl="4"/>
            <a:r>
              <a:rPr lang="en-GB" smtClean="0"/>
              <a:t>Osmá úroveň textu</a:t>
            </a:r>
          </a:p>
          <a:p>
            <a:pPr lvl="4"/>
            <a:r>
              <a:rPr lang="en-GB" smtClean="0"/>
              <a:t>Devátá úroveň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98650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cs-CZ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89250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898650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B120281B-3801-4A2B-AD6E-05524BF72A6C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1D291E3-A49C-42A6-AED2-2EC540446B95}" type="slidenum">
              <a:rPr lang="cs-CZ"/>
              <a:pPr/>
              <a:t>1</a:t>
            </a:fld>
            <a:endParaRPr lang="cs-CZ"/>
          </a:p>
        </p:txBody>
      </p:sp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63563"/>
            <a:ext cx="7772400" cy="1922462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4000"/>
              <a:t/>
            </a:r>
            <a:br>
              <a:rPr lang="cs-CZ" sz="4000"/>
            </a:br>
            <a:r>
              <a:rPr lang="cs-CZ" sz="4000"/>
              <a:t/>
            </a:r>
            <a:br>
              <a:rPr lang="cs-CZ" sz="4000"/>
            </a:br>
            <a:endParaRPr lang="en-US" sz="4000"/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1785938"/>
            <a:ext cx="6119812" cy="5072062"/>
          </a:xfrm>
          <a:ln/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b="1"/>
              <a:t>Further (possible) development </a:t>
            </a:r>
            <a:br>
              <a:rPr lang="cs-CZ" b="1"/>
            </a:br>
            <a:r>
              <a:rPr lang="cs-CZ" b="1"/>
              <a:t>of AA in the region</a:t>
            </a:r>
            <a:r>
              <a:rPr lang="cs-CZ"/>
              <a:t> </a:t>
            </a:r>
            <a:endParaRPr lang="cs-CZ" sz="4400" b="1"/>
          </a:p>
          <a:p>
            <a:pPr>
              <a:lnSpc>
                <a:spcPct val="90000"/>
              </a:lnSpc>
              <a:spcBef>
                <a:spcPct val="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7200" b="1"/>
          </a:p>
          <a:p>
            <a:pPr>
              <a:lnSpc>
                <a:spcPct val="90000"/>
              </a:lnSpc>
              <a:spcBef>
                <a:spcPct val="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7200" b="1"/>
          </a:p>
          <a:p>
            <a:pPr>
              <a:lnSpc>
                <a:spcPct val="90000"/>
              </a:lnSpc>
              <a:spcBef>
                <a:spcPct val="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7200" b="1"/>
          </a:p>
          <a:p>
            <a:pPr algn="ctr">
              <a:lnSpc>
                <a:spcPct val="90000"/>
              </a:lnSpc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altLang="zh-CN" sz="4000" b="1"/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zh-CN" sz="1200">
                <a:latin typeface="Times New Roman" pitchFamily="18" charset="0"/>
                <a:ea typeface="SimSun" pitchFamily="2" charset="-122"/>
              </a:rPr>
              <a:t>This Project is funded by the European Union</a:t>
            </a:r>
            <a:endParaRPr lang="cs-CZ" sz="1200"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259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pic>
        <p:nvPicPr>
          <p:cNvPr id="259077" name="Afbeelding 32" descr="jau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6308725"/>
            <a:ext cx="590550" cy="381000"/>
          </a:xfrm>
          <a:prstGeom prst="rect">
            <a:avLst/>
          </a:prstGeom>
          <a:noFill/>
        </p:spPr>
      </p:pic>
      <p:sp>
        <p:nvSpPr>
          <p:cNvPr id="259078" name="Rectangle 6"/>
          <p:cNvSpPr>
            <a:spLocks noChangeArrowheads="1"/>
          </p:cNvSpPr>
          <p:nvPr/>
        </p:nvSpPr>
        <p:spPr bwMode="auto">
          <a:xfrm>
            <a:off x="0" y="381000"/>
            <a:ext cx="3400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sz="1200">
                <a:solidFill>
                  <a:srgbClr val="000000"/>
                </a:solidFill>
                <a:ea typeface="SimSun" pitchFamily="2" charset="-122"/>
              </a:rPr>
              <a:t> 	                                      		             </a:t>
            </a:r>
            <a:r>
              <a:rPr lang="cs-CZ" sz="800">
                <a:solidFill>
                  <a:srgbClr val="000000"/>
                </a:solidFill>
              </a:rPr>
              <a:t> </a:t>
            </a:r>
            <a:endParaRPr lang="cs-CZ">
              <a:solidFill>
                <a:srgbClr val="000000"/>
              </a:solidFill>
            </a:endParaRPr>
          </a:p>
        </p:txBody>
      </p:sp>
      <p:pic>
        <p:nvPicPr>
          <p:cNvPr id="259079" name="Afbeelding 33" descr="HD_psc 4c CMY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6308725"/>
            <a:ext cx="7524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9080" name="Rectangle 8"/>
          <p:cNvSpPr>
            <a:spLocks noChangeArrowheads="1"/>
          </p:cNvSpPr>
          <p:nvPr/>
        </p:nvSpPr>
        <p:spPr bwMode="auto">
          <a:xfrm>
            <a:off x="4983163" y="6381750"/>
            <a:ext cx="41608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cs-CZ" altLang="zh-CN" sz="1000">
                <a:solidFill>
                  <a:schemeClr val="tx1"/>
                </a:solidFill>
              </a:rPr>
              <a:t>                 </a:t>
            </a:r>
            <a:r>
              <a:rPr lang="en-US" altLang="zh-CN" sz="1000">
                <a:solidFill>
                  <a:schemeClr val="tx1"/>
                </a:solidFill>
                <a:ea typeface="SimSun" pitchFamily="2" charset="-122"/>
              </a:rPr>
              <a:t>A project implemented by Human Dynamics Consortium</a:t>
            </a:r>
          </a:p>
        </p:txBody>
      </p:sp>
      <p:pic>
        <p:nvPicPr>
          <p:cNvPr id="25908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475" y="620713"/>
            <a:ext cx="47879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9082" name="Obrázek 2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0113" y="333375"/>
            <a:ext cx="1008062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C15BF0-DAB2-487A-B97B-202794EB16F9}" type="slidenum">
              <a:rPr lang="cs-CZ"/>
              <a:pPr/>
              <a:t>10</a:t>
            </a:fld>
            <a:endParaRPr lang="cs-CZ"/>
          </a:p>
        </p:txBody>
      </p:sp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03275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4000"/>
              <a:t>Pros and cons of „real“ ecological network</a:t>
            </a:r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897437"/>
          </a:xfrm>
          <a:ln/>
        </p:spPr>
        <p:txBody>
          <a:bodyPr/>
          <a:lstStyle/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State-of-art in the region:</a:t>
            </a: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280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this model has been:</a:t>
            </a: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2800">
              <a:latin typeface="Arial" charset="0"/>
            </a:endParaRPr>
          </a:p>
          <a:p>
            <a:pPr marL="336550" indent="-33655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fully applied in Croatia</a:t>
            </a:r>
          </a:p>
          <a:p>
            <a:pPr marL="336550" indent="-33655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being developed in Serbia and Montenegro</a:t>
            </a:r>
            <a:endParaRPr lang="en-US" altLang="zh-CN" sz="2800">
              <a:latin typeface="Arial" charset="0"/>
              <a:ea typeface="SimSun" pitchFamily="2" charset="-122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>
              <a:latin typeface="Arial" charset="0"/>
              <a:ea typeface="SimSun" pitchFamily="2" charset="-122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2800">
              <a:latin typeface="Arial" charset="0"/>
            </a:endParaRPr>
          </a:p>
        </p:txBody>
      </p:sp>
      <p:pic>
        <p:nvPicPr>
          <p:cNvPr id="314372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6FF3571-0EA6-413A-999B-7352F0599653}" type="slidenum">
              <a:rPr lang="cs-CZ"/>
              <a:pPr/>
              <a:t>11</a:t>
            </a:fld>
            <a:endParaRPr lang="cs-CZ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/>
              <a:t>2. Administrative arrangement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73238"/>
            <a:ext cx="7772400" cy="4824412"/>
          </a:xfrm>
          <a:ln/>
        </p:spPr>
        <p:txBody>
          <a:bodyPr/>
          <a:lstStyle/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AA </a:t>
            </a:r>
            <a:r>
              <a:rPr lang="cs-CZ" altLang="zh-CN" sz="2800">
                <a:latin typeface="Arial" charset="0"/>
                <a:cs typeface="Arial" charset="0"/>
              </a:rPr>
              <a:t>≠ matter of nature protection:</a:t>
            </a: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900">
              <a:latin typeface="Arial" charset="0"/>
              <a:cs typeface="Arial" charset="0"/>
            </a:endParaRPr>
          </a:p>
          <a:p>
            <a:pPr marL="336550" indent="-33655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  <a:cs typeface="Arial" charset="0"/>
              </a:rPr>
              <a:t>„competent authorities“ = authorities granting permits – construction, water…</a:t>
            </a:r>
          </a:p>
          <a:p>
            <a:pPr marL="336550" indent="-33655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  <a:cs typeface="Arial" charset="0"/>
              </a:rPr>
              <a:t>EIA/SEA authorities: responsible for the assessment stage of the processes</a:t>
            </a: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2800">
              <a:latin typeface="Arial" charset="0"/>
              <a:cs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  <a:cs typeface="Arial" charset="0"/>
              </a:rPr>
              <a:t>But:</a:t>
            </a:r>
          </a:p>
          <a:p>
            <a:pPr marL="336550" indent="-33655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  <a:cs typeface="Arial" charset="0"/>
              </a:rPr>
              <a:t>screening – should always be carried out by nature conservancy!</a:t>
            </a:r>
          </a:p>
        </p:txBody>
      </p:sp>
      <p:pic>
        <p:nvPicPr>
          <p:cNvPr id="173060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6DCDA47-5F62-4245-943D-F0F047C83F1C}" type="slidenum">
              <a:rPr lang="cs-CZ"/>
              <a:pPr/>
              <a:t>12</a:t>
            </a:fld>
            <a:endParaRPr lang="cs-CZ"/>
          </a:p>
        </p:txBody>
      </p:sp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/>
              <a:t>3. Guidance documents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73238"/>
            <a:ext cx="7772400" cy="4824412"/>
          </a:xfrm>
          <a:ln/>
        </p:spPr>
        <p:txBody>
          <a:bodyPr/>
          <a:lstStyle/>
          <a:p>
            <a:pPr marL="609600" indent="-609600">
              <a:buFont typeface="Times New Roman" pitchFamily="18" charset="0"/>
              <a:buAutoNum type="alphaLcParenR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solidFill>
                  <a:schemeClr val="tx1"/>
                </a:solidFill>
                <a:latin typeface="Arial" charset="0"/>
              </a:rPr>
              <a:t>EU level: two types</a:t>
            </a:r>
          </a:p>
          <a:p>
            <a:pPr marL="609600" indent="-60960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solidFill>
                  <a:schemeClr val="tx1"/>
                </a:solidFill>
                <a:latin typeface="Arial" charset="0"/>
              </a:rPr>
              <a:t>general</a:t>
            </a:r>
          </a:p>
          <a:p>
            <a:pPr marL="609600" indent="-60960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solidFill>
                  <a:schemeClr val="tx1"/>
                </a:solidFill>
                <a:latin typeface="Arial" charset="0"/>
              </a:rPr>
              <a:t>sectoral</a:t>
            </a:r>
          </a:p>
          <a:p>
            <a:pPr marL="609600" indent="-60960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/>
              <a:t>http://ec.europa.eu/environment/nature/natura2000/management/guidance_en.htm#art6</a:t>
            </a:r>
            <a:endParaRPr lang="cs-CZ" altLang="zh-CN" sz="2800">
              <a:solidFill>
                <a:schemeClr val="tx1"/>
              </a:solidFill>
              <a:latin typeface="Arial" charset="0"/>
            </a:endParaRPr>
          </a:p>
          <a:p>
            <a:pPr marL="609600" indent="-60960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2800">
              <a:solidFill>
                <a:schemeClr val="tx1"/>
              </a:solidFill>
              <a:latin typeface="Arial" charset="0"/>
            </a:endParaRPr>
          </a:p>
          <a:p>
            <a:pPr marL="609600" indent="-60960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solidFill>
                  <a:schemeClr val="tx1"/>
                </a:solidFill>
                <a:latin typeface="Arial" charset="0"/>
              </a:rPr>
              <a:t>Examples: </a:t>
            </a:r>
          </a:p>
          <a:p>
            <a:pPr marL="609600" indent="-60960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>
              <a:solidFill>
                <a:schemeClr val="tx1"/>
              </a:solidFill>
              <a:latin typeface="Arial" charset="0"/>
              <a:ea typeface="SimSun" pitchFamily="2" charset="-122"/>
            </a:endParaRPr>
          </a:p>
        </p:txBody>
      </p:sp>
      <p:pic>
        <p:nvPicPr>
          <p:cNvPr id="210948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9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2888" y="4365625"/>
            <a:ext cx="15621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095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4365625"/>
            <a:ext cx="15081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095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325" y="4365625"/>
            <a:ext cx="1554163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947F731-C040-4B53-BB19-C36DF6430AB8}" type="slidenum">
              <a:rPr lang="cs-CZ"/>
              <a:pPr/>
              <a:t>13</a:t>
            </a:fld>
            <a:endParaRPr lang="cs-CZ"/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/>
              <a:t>3. Guidance documents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73238"/>
            <a:ext cx="8064500" cy="4824412"/>
          </a:xfrm>
          <a:ln/>
        </p:spPr>
        <p:txBody>
          <a:bodyPr/>
          <a:lstStyle/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Need for national guidance documents:</a:t>
            </a: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2800">
              <a:latin typeface="Arial" charset="0"/>
            </a:endParaRPr>
          </a:p>
          <a:p>
            <a:pPr marL="336550" indent="-33655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national terminology</a:t>
            </a:r>
          </a:p>
          <a:p>
            <a:pPr marL="336550" indent="-33655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reference to national law</a:t>
            </a:r>
          </a:p>
          <a:p>
            <a:pPr marL="336550" indent="-33655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use of language understandable to authorities – investors – public</a:t>
            </a:r>
          </a:p>
          <a:p>
            <a:pPr marL="336550" indent="-33655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280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Projects: can be used as source of money and expertise but must be controlled by you!</a:t>
            </a:r>
          </a:p>
        </p:txBody>
      </p:sp>
      <p:pic>
        <p:nvPicPr>
          <p:cNvPr id="212996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54667D4-9117-4C66-BC94-D8CEF5E1D57D}" type="slidenum">
              <a:rPr lang="cs-CZ"/>
              <a:pPr/>
              <a:t>14</a:t>
            </a:fld>
            <a:endParaRPr lang="cs-CZ"/>
          </a:p>
        </p:txBody>
      </p:sp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/>
              <a:t>4. Ancillary tools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16113"/>
            <a:ext cx="7772400" cy="4681537"/>
          </a:xfrm>
          <a:noFill/>
          <a:ln/>
        </p:spPr>
        <p:txBody>
          <a:bodyPr/>
          <a:lstStyle/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2800">
              <a:latin typeface="Arial" charset="0"/>
            </a:endParaRPr>
          </a:p>
        </p:txBody>
      </p:sp>
      <p:pic>
        <p:nvPicPr>
          <p:cNvPr id="175108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437318-DDC1-43FE-B204-00E53B2E2FF3}" type="slidenum">
              <a:rPr lang="cs-CZ"/>
              <a:pPr/>
              <a:t>15</a:t>
            </a:fld>
            <a:endParaRPr lang="cs-CZ"/>
          </a:p>
        </p:txBody>
      </p:sp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/>
              <a:t>Sc</a:t>
            </a:r>
            <a:r>
              <a:rPr lang="cs-CZ"/>
              <a:t>reening templates</a:t>
            </a:r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80400" cy="4897437"/>
          </a:xfrm>
          <a:ln/>
        </p:spPr>
        <p:txBody>
          <a:bodyPr/>
          <a:lstStyle/>
          <a:p>
            <a:pPr marL="336550" indent="-336550">
              <a:lnSpc>
                <a:spcPct val="80000"/>
              </a:lnSpc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Used in some countries </a:t>
            </a:r>
            <a:endParaRPr lang="cs-CZ" altLang="zh-CN" sz="2800">
              <a:latin typeface="Arial" charset="0"/>
            </a:endParaRPr>
          </a:p>
          <a:p>
            <a:pPr marL="336550" indent="-336550">
              <a:lnSpc>
                <a:spcPct val="80000"/>
              </a:lnSpc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(Austria, Germany, UK, …)</a:t>
            </a:r>
            <a:endParaRPr lang="cs-CZ" altLang="zh-CN" sz="2800">
              <a:latin typeface="Arial" charset="0"/>
            </a:endParaRPr>
          </a:p>
          <a:p>
            <a:pPr marL="336550" indent="-336550">
              <a:lnSpc>
                <a:spcPct val="80000"/>
              </a:lnSpc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1000">
              <a:latin typeface="Arial" charset="0"/>
              <a:ea typeface="SimSun" pitchFamily="2" charset="-122"/>
            </a:endParaRPr>
          </a:p>
          <a:p>
            <a:pPr marL="336550" indent="-336550">
              <a:lnSpc>
                <a:spcPct val="80000"/>
              </a:lnSpc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Advantages:</a:t>
            </a:r>
            <a:endParaRPr lang="cs-CZ" altLang="zh-CN" sz="2800">
              <a:latin typeface="Arial" charset="0"/>
            </a:endParaRPr>
          </a:p>
          <a:p>
            <a:pPr marL="336550" indent="-336550">
              <a:lnSpc>
                <a:spcPct val="80000"/>
              </a:lnSpc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1000">
              <a:latin typeface="Arial" charset="0"/>
              <a:ea typeface="SimSun" pitchFamily="2" charset="-122"/>
            </a:endParaRPr>
          </a:p>
          <a:p>
            <a:pPr marL="336550" indent="-336550">
              <a:lnSpc>
                <a:spcPct val="80000"/>
              </a:lnSpc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form easy to fill in</a:t>
            </a:r>
          </a:p>
          <a:p>
            <a:pPr marL="336550" indent="-336550">
              <a:lnSpc>
                <a:spcPct val="80000"/>
              </a:lnSpc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applicant can see </a:t>
            </a:r>
            <a:r>
              <a:rPr lang="cs-CZ" altLang="zh-CN" sz="2800">
                <a:latin typeface="Arial" charset="0"/>
              </a:rPr>
              <a:t>the likely</a:t>
            </a:r>
            <a:r>
              <a:rPr lang="en-US" altLang="zh-CN" sz="2800">
                <a:latin typeface="Arial" charset="0"/>
              </a:rPr>
              <a:t> </a:t>
            </a:r>
            <a:r>
              <a:rPr lang="cs-CZ" altLang="zh-CN" sz="2800">
                <a:latin typeface="Arial" charset="0"/>
              </a:rPr>
              <a:t/>
            </a:r>
            <a:br>
              <a:rPr lang="cs-CZ" altLang="zh-CN" sz="2800">
                <a:latin typeface="Arial" charset="0"/>
              </a:rPr>
            </a:br>
            <a:r>
              <a:rPr lang="en-US" altLang="zh-CN" sz="2800">
                <a:latin typeface="Arial" charset="0"/>
              </a:rPr>
              <a:t>result in advance</a:t>
            </a:r>
          </a:p>
          <a:p>
            <a:pPr marL="336550" indent="-336550">
              <a:lnSpc>
                <a:spcPct val="80000"/>
              </a:lnSpc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burden to authorities lowered</a:t>
            </a:r>
          </a:p>
          <a:p>
            <a:pPr marL="336550" indent="-336550">
              <a:lnSpc>
                <a:spcPct val="80000"/>
              </a:lnSpc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automatic record</a:t>
            </a:r>
            <a:r>
              <a:rPr lang="cs-CZ" altLang="zh-CN" sz="2800">
                <a:latin typeface="Arial" charset="0"/>
              </a:rPr>
              <a:t>/storage</a:t>
            </a:r>
            <a:r>
              <a:rPr lang="en-US" altLang="zh-CN" sz="2800">
                <a:latin typeface="Arial" charset="0"/>
              </a:rPr>
              <a:t> of </a:t>
            </a:r>
            <a:r>
              <a:rPr lang="cs-CZ" altLang="zh-CN" sz="2800">
                <a:latin typeface="Arial" charset="0"/>
              </a:rPr>
              <a:t/>
            </a:r>
            <a:br>
              <a:rPr lang="cs-CZ" altLang="zh-CN" sz="2800">
                <a:latin typeface="Arial" charset="0"/>
              </a:rPr>
            </a:br>
            <a:r>
              <a:rPr lang="en-US" altLang="zh-CN" sz="2800">
                <a:latin typeface="Arial" charset="0"/>
              </a:rPr>
              <a:t>all the procedure</a:t>
            </a:r>
            <a:r>
              <a:rPr lang="cs-CZ" altLang="zh-CN" sz="2800">
                <a:latin typeface="Arial" charset="0"/>
              </a:rPr>
              <a:t>s</a:t>
            </a:r>
            <a:endParaRPr lang="en-US" altLang="zh-CN" sz="2800">
              <a:latin typeface="Arial" charset="0"/>
              <a:ea typeface="SimSun" pitchFamily="2" charset="-122"/>
            </a:endParaRPr>
          </a:p>
          <a:p>
            <a:pPr marL="336550" indent="-336550">
              <a:lnSpc>
                <a:spcPct val="80000"/>
              </a:lnSpc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can be publicize</a:t>
            </a:r>
            <a:r>
              <a:rPr lang="cs-CZ" altLang="zh-CN" sz="2800">
                <a:latin typeface="Arial" charset="0"/>
              </a:rPr>
              <a:t>d</a:t>
            </a:r>
          </a:p>
        </p:txBody>
      </p:sp>
      <p:pic>
        <p:nvPicPr>
          <p:cNvPr id="306180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618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1700213"/>
            <a:ext cx="31273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58D2B66-45A4-41C6-A033-2957AFB12089}" type="slidenum">
              <a:rPr lang="cs-CZ"/>
              <a:pPr/>
              <a:t>16</a:t>
            </a:fld>
            <a:endParaRPr lang="cs-CZ"/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/>
              <a:t>Sc</a:t>
            </a:r>
            <a:r>
              <a:rPr lang="cs-CZ"/>
              <a:t>reening templates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80400" cy="4897437"/>
          </a:xfrm>
          <a:ln/>
        </p:spPr>
        <p:txBody>
          <a:bodyPr/>
          <a:lstStyle/>
          <a:p>
            <a:pPr marL="336550" indent="-336550">
              <a:lnSpc>
                <a:spcPct val="80000"/>
              </a:lnSpc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Risks:</a:t>
            </a:r>
            <a:endParaRPr lang="cs-CZ" altLang="zh-CN" sz="2800">
              <a:latin typeface="Arial" charset="0"/>
            </a:endParaRPr>
          </a:p>
          <a:p>
            <a:pPr marL="336550" indent="-336550">
              <a:lnSpc>
                <a:spcPct val="80000"/>
              </a:lnSpc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>
              <a:latin typeface="Arial" charset="0"/>
              <a:ea typeface="SimSun" pitchFamily="2" charset="-122"/>
            </a:endParaRPr>
          </a:p>
          <a:p>
            <a:pPr marL="336550" indent="-336550">
              <a:lnSpc>
                <a:spcPct val="80000"/>
              </a:lnSpc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life is diverse – no form can fully cover all </a:t>
            </a:r>
            <a:r>
              <a:rPr lang="cs-CZ" altLang="zh-CN" sz="2800">
                <a:latin typeface="Arial" charset="0"/>
              </a:rPr>
              <a:t>life situations</a:t>
            </a:r>
          </a:p>
          <a:p>
            <a:pPr marL="336550" indent="-336550">
              <a:lnSpc>
                <a:spcPct val="80000"/>
              </a:lnSpc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>
              <a:latin typeface="Arial" charset="0"/>
              <a:ea typeface="SimSun" pitchFamily="2" charset="-122"/>
            </a:endParaRPr>
          </a:p>
          <a:p>
            <a:pPr marL="336550" indent="-336550">
              <a:lnSpc>
                <a:spcPct val="80000"/>
              </a:lnSpc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officials tend to formally “tick” the form instead of using their brains</a:t>
            </a:r>
            <a:r>
              <a:rPr lang="cs-CZ" altLang="zh-CN" sz="2800">
                <a:latin typeface="Arial" charset="0"/>
              </a:rPr>
              <a:t> </a:t>
            </a:r>
            <a:r>
              <a:rPr lang="cs-CZ" altLang="zh-CN" sz="2800">
                <a:latin typeface="Arial" charset="0"/>
                <a:cs typeface="Arial" charset="0"/>
              </a:rPr>
              <a:t>→ harm to nature likely</a:t>
            </a:r>
          </a:p>
        </p:txBody>
      </p:sp>
      <p:pic>
        <p:nvPicPr>
          <p:cNvPr id="308228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58D2B66-45A4-41C6-A033-2957AFB12089}" type="slidenum">
              <a:rPr lang="cs-CZ"/>
              <a:pPr/>
              <a:t>17</a:t>
            </a:fld>
            <a:endParaRPr lang="cs-CZ"/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smtClean="0"/>
              <a:t>Questions for discussion</a:t>
            </a:r>
            <a:endParaRPr lang="cs-CZ" dirty="0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80400" cy="4897437"/>
          </a:xfrm>
          <a:ln/>
        </p:spPr>
        <p:txBody>
          <a:bodyPr/>
          <a:lstStyle/>
          <a:p>
            <a:pPr marL="336550" indent="-336550">
              <a:lnSpc>
                <a:spcPct val="80000"/>
              </a:lnSpc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 dirty="0" smtClean="0">
                <a:latin typeface="Arial" charset="0"/>
              </a:rPr>
              <a:t>Which tools (guidelines, forms) would you see as the most useful?</a:t>
            </a:r>
          </a:p>
          <a:p>
            <a:pPr marL="336550" indent="-336550">
              <a:lnSpc>
                <a:spcPct val="80000"/>
              </a:lnSpc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 dirty="0" smtClean="0">
              <a:latin typeface="Arial" charset="0"/>
            </a:endParaRPr>
          </a:p>
          <a:p>
            <a:pPr marL="336550" indent="-336550">
              <a:lnSpc>
                <a:spcPct val="80000"/>
              </a:lnSpc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 dirty="0" smtClean="0">
                <a:latin typeface="Arial" charset="0"/>
              </a:rPr>
              <a:t>What other type of support would be need to introduce AA in your country?</a:t>
            </a:r>
          </a:p>
          <a:p>
            <a:pPr marL="336550" indent="-336550">
              <a:lnSpc>
                <a:spcPct val="80000"/>
              </a:lnSpc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 dirty="0" smtClean="0">
              <a:latin typeface="Arial" charset="0"/>
            </a:endParaRPr>
          </a:p>
          <a:p>
            <a:pPr marL="336550" indent="-336550">
              <a:lnSpc>
                <a:spcPct val="80000"/>
              </a:lnSpc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 dirty="0" smtClean="0">
                <a:latin typeface="Arial" charset="0"/>
              </a:rPr>
              <a:t>How ECRAN can help? </a:t>
            </a:r>
            <a:endParaRPr lang="cs-CZ" altLang="zh-CN" sz="2800" dirty="0">
              <a:latin typeface="Arial" charset="0"/>
              <a:cs typeface="Arial" charset="0"/>
            </a:endParaRPr>
          </a:p>
        </p:txBody>
      </p:sp>
      <p:pic>
        <p:nvPicPr>
          <p:cNvPr id="308228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5DCA9F1E-B62A-4847-AA0C-6A754D0182DB}" type="slidenum">
              <a:rPr lang="cs-CZ"/>
              <a:pPr/>
              <a:t>2</a:t>
            </a:fld>
            <a:endParaRPr lang="cs-CZ"/>
          </a:p>
        </p:txBody>
      </p:sp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4000"/>
              <a:t>1. Natura 2000 and ecological networks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327525"/>
          </a:xfrm>
          <a:ln/>
        </p:spPr>
        <p:txBody>
          <a:bodyPr/>
          <a:lstStyle/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>
              <a:latin typeface="Arial" charset="0"/>
            </a:endParaRPr>
          </a:p>
        </p:txBody>
      </p:sp>
      <p:pic>
        <p:nvPicPr>
          <p:cNvPr id="162820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45305EE-4087-4B0D-8EB0-B4B9A57B3CE9}" type="slidenum">
              <a:rPr lang="cs-CZ"/>
              <a:pPr/>
              <a:t>3</a:t>
            </a:fld>
            <a:endParaRPr lang="cs-CZ"/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/>
              <a:t>Ecological network theory </a:t>
            </a:r>
          </a:p>
        </p:txBody>
      </p:sp>
      <p:pic>
        <p:nvPicPr>
          <p:cNvPr id="168964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8965" name="Picture 5"/>
          <p:cNvPicPr>
            <a:picLocks noChangeAspect="1" noChangeArrowheads="1"/>
          </p:cNvPicPr>
          <p:nvPr>
            <p:ph type="body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838450" y="1773238"/>
            <a:ext cx="3471863" cy="4751387"/>
          </a:xfrm>
          <a:ln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54C4CDA6-13CD-4F5F-8EAB-7BFD5D9CAA72}" type="slidenum">
              <a:rPr lang="cs-CZ"/>
              <a:pPr/>
              <a:t>4</a:t>
            </a:fld>
            <a:endParaRPr lang="cs-CZ"/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803275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/>
              <a:t>Design of Natura 2000 </a:t>
            </a:r>
          </a:p>
        </p:txBody>
      </p:sp>
      <p:pic>
        <p:nvPicPr>
          <p:cNvPr id="204804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05" name="irc_mi" descr="Croatia_Natura2000_v3"/>
          <p:cNvPicPr>
            <a:picLocks noChangeAspect="1" noChangeArrowheads="1"/>
          </p:cNvPicPr>
          <p:nvPr>
            <p:ph type="body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116013" y="2133600"/>
            <a:ext cx="3444875" cy="3671888"/>
          </a:xfrm>
          <a:ln/>
        </p:spPr>
      </p:pic>
      <p:pic>
        <p:nvPicPr>
          <p:cNvPr id="204806" name="irc_mi" descr="2cadbef10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3800" y="2108200"/>
            <a:ext cx="3421063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7C4630F-1B0E-4624-80DE-D039984F53BF}" type="slidenum">
              <a:rPr lang="cs-CZ"/>
              <a:pPr/>
              <a:t>5</a:t>
            </a:fld>
            <a:endParaRPr lang="cs-CZ"/>
          </a:p>
        </p:txBody>
      </p:sp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2400" cy="803275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/>
              <a:t>Design of Natura 2000</a:t>
            </a:r>
          </a:p>
        </p:txBody>
      </p:sp>
      <p:pic>
        <p:nvPicPr>
          <p:cNvPr id="171012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013" name="Picture 5"/>
          <p:cNvPicPr>
            <a:picLocks noChangeAspect="1" noChangeArrowheads="1"/>
          </p:cNvPicPr>
          <p:nvPr>
            <p:ph type="body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5288" y="1484313"/>
            <a:ext cx="2768600" cy="1943100"/>
          </a:xfrm>
          <a:ln/>
        </p:spPr>
      </p:pic>
      <p:pic>
        <p:nvPicPr>
          <p:cNvPr id="171014" name="irc_mi" descr="image_origina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275" y="2060575"/>
            <a:ext cx="2665413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015" name="irc_mi" descr="001326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59563" y="2781300"/>
            <a:ext cx="216217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017" name="Picture 9" descr="natura-spai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188" y="4240213"/>
            <a:ext cx="3384550" cy="239236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76D980D1-E896-4894-A3E6-D040B1287D57}" type="slidenum">
              <a:rPr lang="cs-CZ"/>
              <a:pPr/>
              <a:t>6</a:t>
            </a:fld>
            <a:endParaRPr lang="cs-CZ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03275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/>
              <a:t>Definition </a:t>
            </a:r>
            <a:r>
              <a:rPr lang="cs-CZ" i="1"/>
              <a:t>vs</a:t>
            </a:r>
            <a:r>
              <a:rPr lang="cs-CZ"/>
              <a:t>. reality: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897437"/>
          </a:xfrm>
          <a:ln/>
        </p:spPr>
        <p:txBody>
          <a:bodyPr/>
          <a:lstStyle/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Art. </a:t>
            </a:r>
            <a:r>
              <a:rPr lang="cs-CZ" altLang="zh-CN" sz="2800">
                <a:latin typeface="Arial" charset="0"/>
              </a:rPr>
              <a:t>3(1)</a:t>
            </a:r>
            <a:r>
              <a:rPr lang="en-US" altLang="zh-CN" sz="2800">
                <a:latin typeface="Arial" charset="0"/>
              </a:rPr>
              <a:t> HabDir</a:t>
            </a:r>
            <a:r>
              <a:rPr lang="cs-CZ" altLang="zh-CN" sz="2800">
                <a:latin typeface="Arial" charset="0"/>
              </a:rPr>
              <a:t>:</a:t>
            </a: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„</a:t>
            </a:r>
            <a:r>
              <a:rPr lang="en-US" altLang="zh-CN" sz="2800">
                <a:latin typeface="Arial" charset="0"/>
              </a:rPr>
              <a:t> A coherent European </a:t>
            </a:r>
            <a:r>
              <a:rPr lang="en-US" altLang="zh-CN" sz="2800" b="1">
                <a:latin typeface="Arial" charset="0"/>
              </a:rPr>
              <a:t>ecological network</a:t>
            </a:r>
            <a:r>
              <a:rPr lang="en-US" altLang="zh-CN" sz="2800">
                <a:latin typeface="Arial" charset="0"/>
              </a:rPr>
              <a:t> of special areas of</a:t>
            </a:r>
            <a:r>
              <a:rPr lang="cs-CZ" altLang="zh-CN" sz="2800">
                <a:latin typeface="Arial" charset="0"/>
              </a:rPr>
              <a:t> </a:t>
            </a:r>
            <a:r>
              <a:rPr lang="en-US" altLang="zh-CN" sz="2800">
                <a:latin typeface="Arial" charset="0"/>
              </a:rPr>
              <a:t>conservation shall be set up under the title Natura 2000</a:t>
            </a:r>
            <a:r>
              <a:rPr lang="cs-CZ" altLang="zh-CN" sz="2800">
                <a:latin typeface="Arial" charset="0"/>
              </a:rPr>
              <a:t>…</a:t>
            </a:r>
            <a:r>
              <a:rPr lang="en-US" altLang="zh-CN" sz="2800">
                <a:latin typeface="Arial" charset="0"/>
              </a:rPr>
              <a:t>The Natura 2000 network shall include the special protection areas</a:t>
            </a:r>
            <a:r>
              <a:rPr lang="cs-CZ" altLang="zh-CN" sz="2800">
                <a:latin typeface="Arial" charset="0"/>
              </a:rPr>
              <a:t>…according to Birds Directive.“</a:t>
            </a:r>
            <a:endParaRPr lang="en-US" altLang="zh-CN" sz="2800">
              <a:latin typeface="Arial" charset="0"/>
              <a:ea typeface="SimSun" pitchFamily="2" charset="-122"/>
            </a:endParaRPr>
          </a:p>
        </p:txBody>
      </p:sp>
      <p:pic>
        <p:nvPicPr>
          <p:cNvPr id="206852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7AFBDAF7-814E-4471-B353-6BC04BCEF312}" type="slidenum">
              <a:rPr lang="cs-CZ"/>
              <a:pPr/>
              <a:t>7</a:t>
            </a:fld>
            <a:endParaRPr lang="cs-CZ"/>
          </a:p>
        </p:txBody>
      </p:sp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03275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/>
              <a:t>Definition </a:t>
            </a:r>
            <a:r>
              <a:rPr lang="cs-CZ" i="1"/>
              <a:t>vs</a:t>
            </a:r>
            <a:r>
              <a:rPr lang="cs-CZ"/>
              <a:t>. reality:</a:t>
            </a:r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897437"/>
          </a:xfrm>
          <a:ln/>
        </p:spPr>
        <p:txBody>
          <a:bodyPr/>
          <a:lstStyle/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Definition: Natura 2000 </a:t>
            </a:r>
            <a:r>
              <a:rPr lang="cs-CZ" altLang="zh-CN" sz="2800" b="1">
                <a:latin typeface="Arial" charset="0"/>
              </a:rPr>
              <a:t>is</a:t>
            </a:r>
            <a:r>
              <a:rPr lang="en-US" altLang="zh-CN" sz="2800">
                <a:latin typeface="Arial" charset="0"/>
              </a:rPr>
              <a:t> </a:t>
            </a:r>
            <a:r>
              <a:rPr lang="cs-CZ" altLang="zh-CN" sz="2800">
                <a:latin typeface="Arial" charset="0"/>
              </a:rPr>
              <a:t>an </a:t>
            </a:r>
            <a:r>
              <a:rPr lang="en-US" altLang="zh-CN" sz="2800">
                <a:latin typeface="Arial" charset="0"/>
              </a:rPr>
              <a:t>ecological network </a:t>
            </a:r>
            <a:endParaRPr lang="cs-CZ" altLang="zh-CN" sz="280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280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Description: Natura 2000 </a:t>
            </a:r>
            <a:r>
              <a:rPr lang="cs-CZ" altLang="zh-CN" sz="2800" b="1">
                <a:latin typeface="Arial" charset="0"/>
              </a:rPr>
              <a:t>is</a:t>
            </a:r>
            <a:r>
              <a:rPr lang="en-US" altLang="zh-CN" sz="2800" b="1">
                <a:latin typeface="Arial" charset="0"/>
              </a:rPr>
              <a:t> </a:t>
            </a:r>
            <a:r>
              <a:rPr lang="cs-CZ" altLang="zh-CN" sz="2800" b="1">
                <a:latin typeface="Arial" charset="0"/>
              </a:rPr>
              <a:t>not</a:t>
            </a:r>
            <a:r>
              <a:rPr lang="cs-CZ" altLang="zh-CN" sz="2800">
                <a:latin typeface="Arial" charset="0"/>
              </a:rPr>
              <a:t> an </a:t>
            </a:r>
            <a:r>
              <a:rPr lang="en-US" altLang="zh-CN" sz="2800">
                <a:latin typeface="Arial" charset="0"/>
              </a:rPr>
              <a:t>ecological network </a:t>
            </a:r>
            <a:endParaRPr lang="cs-CZ" altLang="zh-CN" sz="280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280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But: </a:t>
            </a: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280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It </a:t>
            </a:r>
            <a:r>
              <a:rPr lang="cs-CZ" altLang="zh-CN" sz="2800" b="1">
                <a:latin typeface="Arial" charset="0"/>
              </a:rPr>
              <a:t>can be designed</a:t>
            </a:r>
            <a:r>
              <a:rPr lang="cs-CZ" altLang="zh-CN" sz="2800">
                <a:latin typeface="Arial" charset="0"/>
              </a:rPr>
              <a:t> as ecological network if natural conditions allow that</a:t>
            </a:r>
            <a:endParaRPr lang="en-US" altLang="zh-CN" sz="2800">
              <a:latin typeface="Arial" charset="0"/>
              <a:ea typeface="SimSun" pitchFamily="2" charset="-122"/>
            </a:endParaRPr>
          </a:p>
        </p:txBody>
      </p:sp>
      <p:pic>
        <p:nvPicPr>
          <p:cNvPr id="304132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BC3DE86-E176-4812-83FA-D68EA48E9F82}" type="slidenum">
              <a:rPr lang="cs-CZ"/>
              <a:pPr/>
              <a:t>8</a:t>
            </a:fld>
            <a:endParaRPr lang="cs-CZ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03275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4000"/>
              <a:t>Pros and cons of „real“ ecological network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897437"/>
          </a:xfrm>
          <a:ln/>
        </p:spPr>
        <p:txBody>
          <a:bodyPr/>
          <a:lstStyle/>
          <a:p>
            <a:pPr marL="336550" indent="-336550">
              <a:lnSpc>
                <a:spcPct val="80000"/>
              </a:lnSpc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Cons: </a:t>
            </a:r>
          </a:p>
          <a:p>
            <a:pPr marL="336550" indent="-336550">
              <a:lnSpc>
                <a:spcPct val="80000"/>
              </a:lnSpc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larger country coverage </a:t>
            </a:r>
            <a:r>
              <a:rPr lang="cs-CZ" altLang="zh-CN" sz="2800">
                <a:latin typeface="Arial" charset="0"/>
                <a:cs typeface="Arial" charset="0"/>
              </a:rPr>
              <a:t>→ more demanding technically (data) and administratively (more AAs needed, more investors affected)</a:t>
            </a:r>
          </a:p>
          <a:p>
            <a:pPr marL="336550" indent="-336550">
              <a:lnSpc>
                <a:spcPct val="80000"/>
              </a:lnSpc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1000">
              <a:latin typeface="Arial" charset="0"/>
            </a:endParaRPr>
          </a:p>
          <a:p>
            <a:pPr marL="336550" indent="-336550">
              <a:lnSpc>
                <a:spcPct val="80000"/>
              </a:lnSpc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Pros: </a:t>
            </a:r>
          </a:p>
          <a:p>
            <a:pPr marL="336550" indent="-336550">
              <a:lnSpc>
                <a:spcPct val="80000"/>
              </a:lnSpc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better efficiency for target features (esp. migrating animals)</a:t>
            </a:r>
          </a:p>
          <a:p>
            <a:pPr marL="336550" indent="-336550">
              <a:lnSpc>
                <a:spcPct val="80000"/>
              </a:lnSpc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more beneficial for your precious nature (non-renewable resource!)</a:t>
            </a:r>
          </a:p>
          <a:p>
            <a:pPr marL="336550" indent="-336550">
              <a:lnSpc>
                <a:spcPct val="80000"/>
              </a:lnSpc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1000">
              <a:latin typeface="Arial" charset="0"/>
            </a:endParaRPr>
          </a:p>
          <a:p>
            <a:pPr marL="336550" indent="-336550">
              <a:lnSpc>
                <a:spcPct val="80000"/>
              </a:lnSpc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But there is one overwhelming advantage:</a:t>
            </a:r>
          </a:p>
          <a:p>
            <a:pPr marL="336550" indent="-336550">
              <a:lnSpc>
                <a:spcPct val="80000"/>
              </a:lnSpc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2800">
              <a:latin typeface="Arial" charset="0"/>
            </a:endParaRPr>
          </a:p>
          <a:p>
            <a:pPr marL="336550" indent="-336550">
              <a:lnSpc>
                <a:spcPct val="80000"/>
              </a:lnSpc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1000">
              <a:latin typeface="Arial" charset="0"/>
            </a:endParaRPr>
          </a:p>
        </p:txBody>
      </p:sp>
      <p:pic>
        <p:nvPicPr>
          <p:cNvPr id="208900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1A5C08B-ADA2-48EF-957F-D1171002093E}" type="slidenum">
              <a:rPr lang="cs-CZ"/>
              <a:pPr/>
              <a:t>9</a:t>
            </a:fld>
            <a:endParaRPr lang="cs-CZ"/>
          </a:p>
        </p:txBody>
      </p:sp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03275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4000"/>
              <a:t>Pros and cons of „real“ ecological network</a:t>
            </a:r>
          </a:p>
        </p:txBody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897437"/>
          </a:xfrm>
          <a:ln/>
        </p:spPr>
        <p:txBody>
          <a:bodyPr/>
          <a:lstStyle/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  <a:ea typeface="SimSun" pitchFamily="2" charset="-122"/>
              </a:rPr>
              <a:t>Establishing the „national ecological network“ </a:t>
            </a: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1000">
              <a:latin typeface="Arial" charset="0"/>
              <a:ea typeface="SimSun" pitchFamily="2" charset="-122"/>
            </a:endParaRPr>
          </a:p>
          <a:p>
            <a:pPr marL="336550" indent="-336550">
              <a:buFontTx/>
              <a:buChar char="-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  <a:ea typeface="SimSun" pitchFamily="2" charset="-122"/>
              </a:rPr>
              <a:t>far before accession</a:t>
            </a:r>
          </a:p>
          <a:p>
            <a:pPr marL="336550" indent="-336550">
              <a:buFontTx/>
              <a:buChar char="-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  <a:ea typeface="SimSun" pitchFamily="2" charset="-122"/>
              </a:rPr>
              <a:t>on the same principles as Natura 2000</a:t>
            </a:r>
          </a:p>
          <a:p>
            <a:pPr marL="336550" indent="-336550">
              <a:buFontTx/>
              <a:buChar char="-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1000">
              <a:latin typeface="Arial" charset="0"/>
              <a:ea typeface="SimSun" pitchFamily="2" charset="-122"/>
            </a:endParaRPr>
          </a:p>
          <a:p>
            <a:pPr marL="336550" indent="-336550"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  <a:ea typeface="SimSun" pitchFamily="2" charset="-122"/>
              </a:rPr>
              <a:t>enables AA</a:t>
            </a:r>
            <a:r>
              <a:rPr lang="cs-CZ" altLang="zh-CN" sz="2800">
                <a:latin typeface="Arial" charset="0"/>
                <a:ea typeface="SimSun" pitchFamily="2" charset="-122"/>
              </a:rPr>
              <a:t>:</a:t>
            </a:r>
            <a:endParaRPr lang="en-US" altLang="zh-CN" sz="2800">
              <a:latin typeface="Arial" charset="0"/>
              <a:ea typeface="SimSun" pitchFamily="2" charset="-122"/>
            </a:endParaRPr>
          </a:p>
          <a:p>
            <a:pPr marL="336550" indent="-336550">
              <a:buFontTx/>
              <a:buChar char="-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  <a:ea typeface="SimSun" pitchFamily="2" charset="-122"/>
              </a:rPr>
              <a:t>to make functional, </a:t>
            </a:r>
          </a:p>
          <a:p>
            <a:pPr marL="336550" indent="-336550">
              <a:buFontTx/>
              <a:buChar char="-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  <a:ea typeface="SimSun" pitchFamily="2" charset="-122"/>
              </a:rPr>
              <a:t>debug and fine-tune it, </a:t>
            </a:r>
          </a:p>
          <a:p>
            <a:pPr marL="336550" indent="-336550">
              <a:buFontTx/>
              <a:buChar char="-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  <a:ea typeface="SimSun" pitchFamily="2" charset="-122"/>
              </a:rPr>
              <a:t>accustoms both authorities and investors to deal with it</a:t>
            </a: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>
              <a:latin typeface="Arial" charset="0"/>
              <a:ea typeface="SimSun" pitchFamily="2" charset="-122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2800">
              <a:latin typeface="Arial" charset="0"/>
            </a:endParaRPr>
          </a:p>
        </p:txBody>
      </p:sp>
      <p:pic>
        <p:nvPicPr>
          <p:cNvPr id="312324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ýchozí návrh">
      <a:majorFont>
        <a:latin typeface="Arial"/>
        <a:ea typeface="MS Gothic"/>
        <a:cs typeface=""/>
      </a:majorFont>
      <a:minorFont>
        <a:latin typeface="Arial Narrow"/>
        <a:ea typeface="MS Gothic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MS Gothic" pitchFamily="49" charset="-128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18268</TotalTime>
  <Words>483</Words>
  <Application>Microsoft Office PowerPoint</Application>
  <PresentationFormat>Předvádění na obrazovce (4:3)</PresentationFormat>
  <Paragraphs>114</Paragraphs>
  <Slides>17</Slides>
  <Notes>17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3" baseType="lpstr">
      <vt:lpstr>Times New Roman</vt:lpstr>
      <vt:lpstr>MS Gothic</vt:lpstr>
      <vt:lpstr>Arial</vt:lpstr>
      <vt:lpstr>Arial Narrow</vt:lpstr>
      <vt:lpstr>SimSun</vt:lpstr>
      <vt:lpstr>Výchozí návrh</vt:lpstr>
      <vt:lpstr>  </vt:lpstr>
      <vt:lpstr>1. Natura 2000 and ecological networks</vt:lpstr>
      <vt:lpstr>Ecological network theory </vt:lpstr>
      <vt:lpstr>Design of Natura 2000 </vt:lpstr>
      <vt:lpstr>Design of Natura 2000</vt:lpstr>
      <vt:lpstr>Definition vs. reality:</vt:lpstr>
      <vt:lpstr>Definition vs. reality:</vt:lpstr>
      <vt:lpstr>Pros and cons of „real“ ecological network</vt:lpstr>
      <vt:lpstr>Pros and cons of „real“ ecological network</vt:lpstr>
      <vt:lpstr>Pros and cons of „real“ ecological network</vt:lpstr>
      <vt:lpstr>2. Administrative arrangement</vt:lpstr>
      <vt:lpstr>3. Guidance documents</vt:lpstr>
      <vt:lpstr>3. Guidance documents</vt:lpstr>
      <vt:lpstr>4. Ancillary tools</vt:lpstr>
      <vt:lpstr>Screening templates</vt:lpstr>
      <vt:lpstr>Screening templates</vt:lpstr>
      <vt:lpstr>Questions for 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</dc:creator>
  <cp:lastModifiedBy>martin</cp:lastModifiedBy>
  <cp:revision>218</cp:revision>
  <cp:lastPrinted>2004-11-17T18:27:25Z</cp:lastPrinted>
  <dcterms:created xsi:type="dcterms:W3CDTF">1601-01-01T00:00:00Z</dcterms:created>
  <dcterms:modified xsi:type="dcterms:W3CDTF">2014-10-30T20:29:40Z</dcterms:modified>
</cp:coreProperties>
</file>