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9" r:id="rId4"/>
    <p:sldId id="290" r:id="rId5"/>
    <p:sldId id="276" r:id="rId6"/>
    <p:sldId id="293" r:id="rId7"/>
    <p:sldId id="269" r:id="rId8"/>
    <p:sldId id="286" r:id="rId9"/>
    <p:sldId id="287" r:id="rId10"/>
    <p:sldId id="291" r:id="rId11"/>
    <p:sldId id="292" r:id="rId12"/>
    <p:sldId id="28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E820A38-C38A-41ED-A397-DF5AAEA6A750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D0BB53D-3B3B-47B9-A98B-6C7E06C302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1583B3-E75D-447C-8869-16D1A2B0D1E6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DD03586-F20E-405E-99BA-59A470A6C9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7406D8F-5ABF-4FF5-88F7-C55259CDA99A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37E252-A124-460B-B60A-80EF59FB7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244E681-B45C-4FC2-B1F7-D0B2CD3A63BB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E740F02-406C-4A5A-9239-4E07887C6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9831C19-FCA6-43E8-8940-3C96C2F56E1A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543197C-AAE2-4522-BF36-A55247535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B84EB24-D4A9-4CE4-996F-81F7D21D79E6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164778-6459-4677-8BDE-2E8450E4A0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E8CABC9-3FA0-4492-91A5-6152C6A38A2A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5F776A7-9A05-4730-94AB-A23F0856B5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C431CAA-0A4C-4BBA-80AD-7916D60FA21F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17B41E9-0217-4642-96C4-CFCEEF57B9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DEBDFC-2474-43A2-A33C-A23B61FDD7C3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82A3466-04FC-42E3-808F-46E1C620BE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37C6B63-7DDB-4AE1-8777-2AD5D3D40AE4}" type="datetimeFigureOut">
              <a:rPr lang="en-US"/>
              <a:pPr>
                <a:defRPr/>
              </a:pPr>
              <a:t>10/31/2014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6A7F6B9-F2CF-4657-998C-648AB8378A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188913"/>
            <a:ext cx="22526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39788" cy="5032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3788" y="6424613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latin typeface="+mn-lt"/>
                <a:cs typeface="Times New Roman" pitchFamily="18" charset="0"/>
              </a:rPr>
              <a:t> This Project is funded by the European Union</a:t>
            </a:r>
            <a:endParaRPr lang="en-GB" sz="1000" dirty="0">
              <a:latin typeface="+mn-lt"/>
              <a:cs typeface="+mn-cs"/>
            </a:endParaRPr>
          </a:p>
        </p:txBody>
      </p:sp>
      <p:pic>
        <p:nvPicPr>
          <p:cNvPr id="1031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7900" y="6256338"/>
            <a:ext cx="903288" cy="468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1500" y="6423025"/>
            <a:ext cx="33845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latin typeface="+mn-lt"/>
                <a:cs typeface="Times New Roman" pitchFamily="18" charset="0"/>
              </a:rPr>
              <a:t>Project implemented by Human Dynamics Consortium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1773238"/>
            <a:ext cx="7772400" cy="1470025"/>
          </a:xfrm>
        </p:spPr>
        <p:txBody>
          <a:bodyPr/>
          <a:lstStyle/>
          <a:p>
            <a:r>
              <a:rPr lang="en-GB" smtClean="0"/>
              <a:t>Roles and responsibilities in AA process </a:t>
            </a:r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350" y="42926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Zagreb, October 30 – 31,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Quality control in SEA/EIA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sz="2000" b="1" smtClean="0">
                <a:solidFill>
                  <a:srgbClr val="0070C0"/>
                </a:solidFill>
              </a:rPr>
              <a:t>Internal quality control </a:t>
            </a:r>
            <a:r>
              <a:rPr lang="en-GB" sz="2000" smtClean="0">
                <a:solidFill>
                  <a:srgbClr val="0070C0"/>
                </a:solidFill>
              </a:rPr>
              <a:t>i.e. done by SEA/EIA team during the process</a:t>
            </a:r>
          </a:p>
          <a:p>
            <a:pPr marL="457200" indent="-457200"/>
            <a:r>
              <a:rPr lang="en-GB" sz="2000" b="1" smtClean="0"/>
              <a:t>SEA/EIA-certified or licensed experts and/or companies </a:t>
            </a:r>
            <a:r>
              <a:rPr lang="en-GB" sz="2000" smtClean="0"/>
              <a:t>(both legally required or voluntarily schemes)</a:t>
            </a:r>
          </a:p>
          <a:p>
            <a:pPr marL="457200" indent="-457200"/>
            <a:r>
              <a:rPr lang="en-GB" sz="2000" b="1" smtClean="0"/>
              <a:t>Quality control by SEA/EIA Competent authorities </a:t>
            </a:r>
            <a:r>
              <a:rPr lang="en-GB" sz="2000" smtClean="0"/>
              <a:t>is usually conducted on the SEA/EIA Report submitted before further public consultations </a:t>
            </a:r>
          </a:p>
          <a:p>
            <a:pPr marL="457200" indent="-457200"/>
            <a:r>
              <a:rPr lang="en-GB" sz="2000" b="1" smtClean="0"/>
              <a:t>Expert(s) appointed </a:t>
            </a:r>
            <a:r>
              <a:rPr lang="en-GB" sz="2000" smtClean="0"/>
              <a:t>to review the quality of SEA/EIA report and prepare the quality review report </a:t>
            </a:r>
          </a:p>
          <a:p>
            <a:pPr marL="457200" indent="-457200"/>
            <a:r>
              <a:rPr lang="en-GB" sz="2000" b="1" smtClean="0"/>
              <a:t>Ad-hoc committees </a:t>
            </a:r>
            <a:r>
              <a:rPr lang="en-GB" sz="2000" smtClean="0"/>
              <a:t>(more usual in EIA) established specifically for each SEA or EIA process and often focusing on the SEA/EIA report only</a:t>
            </a:r>
          </a:p>
          <a:p>
            <a:pPr marL="457200" indent="-457200"/>
            <a:r>
              <a:rPr lang="en-GB" sz="2000" b="1" smtClean="0"/>
              <a:t>Specialized institutions </a:t>
            </a:r>
            <a:r>
              <a:rPr lang="en-GB" sz="2000" smtClean="0"/>
              <a:t>conducting the quality control of SEA/EIA report </a:t>
            </a:r>
          </a:p>
          <a:p>
            <a:pPr marL="457200" indent="-457200"/>
            <a:r>
              <a:rPr lang="en-GB" sz="2000" b="1" smtClean="0"/>
              <a:t>Provisions</a:t>
            </a:r>
            <a:r>
              <a:rPr lang="en-GB" sz="2000" smtClean="0"/>
              <a:t> for checking agreed mitigation measures are implemented and effective</a:t>
            </a:r>
          </a:p>
          <a:p>
            <a:pPr marL="457200" indent="-457200"/>
            <a:r>
              <a:rPr lang="en-GB" sz="2000" b="1" smtClean="0">
                <a:solidFill>
                  <a:srgbClr val="0070C0"/>
                </a:solidFill>
              </a:rPr>
              <a:t>Public scrutiny </a:t>
            </a:r>
            <a:r>
              <a:rPr lang="en-GB" sz="2000" smtClean="0">
                <a:solidFill>
                  <a:srgbClr val="0070C0"/>
                </a:solidFill>
              </a:rPr>
              <a:t>can be considered as one of the most strict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Quality control in AA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sz="2200" b="1" smtClean="0"/>
              <a:t>Internal quality control </a:t>
            </a:r>
            <a:r>
              <a:rPr lang="en-GB" sz="2200" smtClean="0"/>
              <a:t>i.e. done by the AA experts during the process</a:t>
            </a:r>
          </a:p>
          <a:p>
            <a:pPr marL="457200" indent="-457200"/>
            <a:r>
              <a:rPr lang="en-GB" sz="2200" smtClean="0"/>
              <a:t>By </a:t>
            </a:r>
            <a:r>
              <a:rPr lang="en-GB" sz="2200" b="1" smtClean="0"/>
              <a:t>nature protection authorities</a:t>
            </a:r>
            <a:r>
              <a:rPr lang="en-GB" sz="2200" smtClean="0"/>
              <a:t> (as a part of SEA/EIA QC)</a:t>
            </a:r>
          </a:p>
          <a:p>
            <a:pPr marL="457200" indent="-457200"/>
            <a:r>
              <a:rPr lang="en-GB" sz="2200" b="1" smtClean="0"/>
              <a:t>Expert(s) appointed </a:t>
            </a:r>
            <a:r>
              <a:rPr lang="en-GB" sz="2200" smtClean="0"/>
              <a:t>to review the quality of SEA/EIA report and prepare the quality review report addressing also AA part  </a:t>
            </a:r>
          </a:p>
          <a:p>
            <a:pPr marL="457200" indent="-457200"/>
            <a:r>
              <a:rPr lang="en-GB" sz="2200" b="1" smtClean="0"/>
              <a:t>Provisions</a:t>
            </a:r>
            <a:r>
              <a:rPr lang="en-GB" sz="2200" smtClean="0"/>
              <a:t> for checking agreed  compensatory measures are implemented and effective</a:t>
            </a:r>
          </a:p>
          <a:p>
            <a:pPr marL="457200" indent="-457200"/>
            <a:r>
              <a:rPr lang="en-GB" sz="2200" b="1" smtClean="0"/>
              <a:t>Public scrutiny</a:t>
            </a:r>
            <a:endParaRPr lang="en-GB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for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Who are </a:t>
            </a:r>
            <a:r>
              <a:rPr lang="cs-CZ" sz="2400" dirty="0" smtClean="0"/>
              <a:t>(</a:t>
            </a:r>
            <a:r>
              <a:rPr lang="en-GB" sz="2400" dirty="0" smtClean="0"/>
              <a:t>will </a:t>
            </a:r>
            <a:r>
              <a:rPr lang="cs-CZ" sz="2400" dirty="0" err="1" smtClean="0"/>
              <a:t>be</a:t>
            </a:r>
            <a:r>
              <a:rPr lang="cs-CZ" sz="2400" dirty="0" smtClean="0"/>
              <a:t>) </a:t>
            </a:r>
            <a:r>
              <a:rPr lang="en-US" sz="2400" dirty="0" smtClean="0"/>
              <a:t>the key actors in AA in your countries?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Is there any specific institution ready to take the overall coordination of AA system (methodological guidance, quality control etc.)?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What type of quality control do you have for AA or would like to introduce?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Would you see having the licensing system for AA experts as needed? If so, what type?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smtClean="0"/>
              <a:t>Main actors in AA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2800" dirty="0" smtClean="0"/>
              <a:t>Planning agencies (SEA) and project developers (EIA) </a:t>
            </a:r>
          </a:p>
          <a:p>
            <a:pPr marL="514350" indent="-514350"/>
            <a:r>
              <a:rPr lang="en-GB" sz="2800" dirty="0" smtClean="0"/>
              <a:t>Public administration i.e. </a:t>
            </a:r>
            <a:endParaRPr lang="en-GB" sz="2800" dirty="0" smtClean="0"/>
          </a:p>
          <a:p>
            <a:pPr marL="914400" lvl="1" indent="-514350"/>
            <a:r>
              <a:rPr lang="en-GB" sz="2400" dirty="0" smtClean="0"/>
              <a:t>nature </a:t>
            </a:r>
            <a:r>
              <a:rPr lang="en-GB" sz="2400" dirty="0" smtClean="0"/>
              <a:t>protection </a:t>
            </a:r>
            <a:r>
              <a:rPr lang="en-GB" sz="2400" dirty="0" smtClean="0"/>
              <a:t>authorities</a:t>
            </a:r>
          </a:p>
          <a:p>
            <a:pPr marL="914400" lvl="1" indent="-514350"/>
            <a:r>
              <a:rPr lang="en-GB" sz="2400" dirty="0" smtClean="0"/>
              <a:t>SEA/EIA competent authorities </a:t>
            </a:r>
          </a:p>
          <a:p>
            <a:pPr marL="914400" lvl="1" indent="-514350"/>
            <a:r>
              <a:rPr lang="en-GB" sz="2400" dirty="0" smtClean="0"/>
              <a:t>Permitting/approving </a:t>
            </a:r>
            <a:r>
              <a:rPr lang="en-GB" sz="2400" dirty="0" smtClean="0"/>
              <a:t>authorities</a:t>
            </a:r>
            <a:endParaRPr lang="en-GB" sz="2400" dirty="0" smtClean="0"/>
          </a:p>
          <a:p>
            <a:pPr marL="514350" indent="-514350"/>
            <a:r>
              <a:rPr lang="en-GB" sz="2800" dirty="0" smtClean="0"/>
              <a:t>AA experts</a:t>
            </a:r>
          </a:p>
          <a:p>
            <a:pPr marL="514350" indent="-514350"/>
            <a:r>
              <a:rPr lang="en-GB" sz="2800" dirty="0" smtClean="0"/>
              <a:t>SEA/EIA experts </a:t>
            </a:r>
          </a:p>
          <a:p>
            <a:pPr marL="514350" indent="-514350"/>
            <a:r>
              <a:rPr lang="en-GB" sz="2800" dirty="0" smtClean="0"/>
              <a:t>Expert institutions, public and other stakeholders  </a:t>
            </a:r>
            <a:endParaRPr lang="en-US" sz="2800" dirty="0" smtClean="0"/>
          </a:p>
          <a:p>
            <a:pPr marL="514350" indent="-514350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485775"/>
            <a:ext cx="89646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Planning agencies and project developers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>
              <a:spcAft>
                <a:spcPts val="1200"/>
              </a:spcAft>
            </a:pPr>
            <a:r>
              <a:rPr lang="en-GB" sz="2400" dirty="0" smtClean="0"/>
              <a:t>Have to ensure that AA is carried out where needed and in accordance with legal requirements </a:t>
            </a:r>
          </a:p>
          <a:p>
            <a:pPr marL="514350" indent="-514350">
              <a:spcAft>
                <a:spcPts val="1200"/>
              </a:spcAft>
            </a:pPr>
            <a:r>
              <a:rPr lang="en-GB" sz="2400" dirty="0" smtClean="0"/>
              <a:t>Bear the costs associated with AA application</a:t>
            </a:r>
          </a:p>
          <a:p>
            <a:pPr marL="514350" indent="-514350">
              <a:spcAft>
                <a:spcPts val="1200"/>
              </a:spcAft>
            </a:pPr>
            <a:r>
              <a:rPr lang="en-GB" sz="2400" dirty="0" smtClean="0"/>
              <a:t>Should provide necessary support to AA experts (formal requests for data, organizing meeting etc.)</a:t>
            </a:r>
          </a:p>
          <a:p>
            <a:pPr marL="514350" indent="-514350">
              <a:spcAft>
                <a:spcPts val="1200"/>
              </a:spcAft>
            </a:pPr>
            <a:r>
              <a:rPr lang="en-GB" sz="2400" dirty="0" smtClean="0"/>
              <a:t>Should coordinate AA with SEA/EIA (if these run as separate procedures)</a:t>
            </a:r>
          </a:p>
          <a:p>
            <a:pPr marL="514350" indent="-514350">
              <a:spcAft>
                <a:spcPts val="1200"/>
              </a:spcAft>
            </a:pPr>
            <a:r>
              <a:rPr lang="en-GB" sz="2400" dirty="0" smtClean="0"/>
              <a:t>Have to follow AA conclusions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485775"/>
            <a:ext cx="89646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Planning agencies and project developers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>
              <a:spcAft>
                <a:spcPts val="1200"/>
              </a:spcAft>
            </a:pPr>
            <a:r>
              <a:rPr lang="en-GB" sz="2400" b="1" dirty="0" smtClean="0">
                <a:solidFill>
                  <a:srgbClr val="FF0000"/>
                </a:solidFill>
              </a:rPr>
              <a:t>Important:</a:t>
            </a:r>
            <a:r>
              <a:rPr lang="en-GB" sz="2400" dirty="0" smtClean="0"/>
              <a:t> communication  between planning agencies/project developers and AA experts from the very beginning of AA is essential for efficient AA (same principle as in SEA/EIA)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smtClean="0"/>
              <a:t>Nature protection authorities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/>
            <a:r>
              <a:rPr lang="en-GB" sz="2400" smtClean="0"/>
              <a:t>Should provide data and information from public databases </a:t>
            </a:r>
          </a:p>
          <a:p>
            <a:pPr marL="514350" indent="-514350"/>
            <a:endParaRPr lang="en-GB" sz="2400" smtClean="0"/>
          </a:p>
          <a:p>
            <a:pPr marL="514350" indent="-514350"/>
            <a:r>
              <a:rPr lang="en-GB" sz="2400" smtClean="0"/>
              <a:t>Should provide ‘guidelines’ for AA focus (</a:t>
            </a:r>
            <a:r>
              <a:rPr lang="cs-CZ" sz="2400" smtClean="0"/>
              <a:t>especially </a:t>
            </a:r>
            <a:r>
              <a:rPr lang="en-GB" sz="2400" smtClean="0"/>
              <a:t>in AA screening)</a:t>
            </a:r>
          </a:p>
          <a:p>
            <a:pPr marL="514350" indent="-514350"/>
            <a:endParaRPr lang="en-GB" sz="2400" smtClean="0"/>
          </a:p>
          <a:p>
            <a:pPr marL="514350" indent="-514350"/>
            <a:r>
              <a:rPr lang="en-GB" sz="2400" smtClean="0"/>
              <a:t>Should check the quality of AA assessment</a:t>
            </a:r>
          </a:p>
          <a:p>
            <a:pPr marL="514350" indent="-514350"/>
            <a:endParaRPr lang="en-GB" sz="2400" smtClean="0"/>
          </a:p>
          <a:p>
            <a:pPr marL="514350" indent="-514350"/>
            <a:r>
              <a:rPr lang="en-GB" sz="2400" smtClean="0"/>
              <a:t>Should be involved in key discussions throughout the AA process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dirty="0" smtClean="0"/>
              <a:t>SEA/EIA competent authoritie</a:t>
            </a:r>
            <a:r>
              <a:rPr lang="en-US" dirty="0" smtClean="0"/>
              <a:t>s </a:t>
            </a:r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/>
            <a:r>
              <a:rPr lang="en-GB" sz="2400" dirty="0" smtClean="0"/>
              <a:t>Administrate entire SEA/EIA procedure </a:t>
            </a:r>
          </a:p>
          <a:p>
            <a:pPr marL="514350" indent="-514350"/>
            <a:endParaRPr lang="en-GB" sz="2400" dirty="0" smtClean="0"/>
          </a:p>
          <a:p>
            <a:pPr marL="514350" indent="-514350"/>
            <a:r>
              <a:rPr lang="en-GB" sz="2400" dirty="0" smtClean="0"/>
              <a:t>Collecting opinions from various stakeholders including nature protection authorities</a:t>
            </a:r>
          </a:p>
          <a:p>
            <a:pPr marL="514350" indent="-514350"/>
            <a:endParaRPr lang="en-GB" sz="2400" dirty="0" smtClean="0"/>
          </a:p>
          <a:p>
            <a:pPr marL="514350" indent="-514350"/>
            <a:r>
              <a:rPr lang="en-GB" sz="2400" dirty="0" smtClean="0"/>
              <a:t>Do the quality review (or ensuring its conducted) </a:t>
            </a:r>
          </a:p>
          <a:p>
            <a:pPr marL="514350" indent="-514350"/>
            <a:endParaRPr lang="en-GB" sz="2400" dirty="0" smtClean="0"/>
          </a:p>
          <a:p>
            <a:pPr marL="514350" indent="-514350"/>
            <a:r>
              <a:rPr lang="en-GB" sz="2400" dirty="0" smtClean="0"/>
              <a:t>Prepare and issue the final SEA/EIA statement including section on AA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AA experts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Responsible for overall quality and correctness of AA </a:t>
            </a:r>
            <a:r>
              <a:rPr lang="cs-CZ" sz="2400" dirty="0" smtClean="0"/>
              <a:t> </a:t>
            </a:r>
            <a:r>
              <a:rPr lang="en-GB" sz="2400" dirty="0" smtClean="0"/>
              <a:t>and </a:t>
            </a:r>
            <a:r>
              <a:rPr lang="en-GB" sz="2400" b="1" dirty="0" smtClean="0"/>
              <a:t>its unambiguous conclusions</a:t>
            </a:r>
          </a:p>
          <a:p>
            <a:endParaRPr lang="en-US" sz="2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SEA/EIA experts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In case of joint AA and SEA/EIA process should provide overall coordination i.e. </a:t>
            </a:r>
          </a:p>
          <a:p>
            <a:pPr lvl="1"/>
            <a:r>
              <a:rPr lang="en-US" sz="2400" smtClean="0"/>
              <a:t>Linking AA inputs with other part of assessment </a:t>
            </a:r>
          </a:p>
          <a:p>
            <a:pPr lvl="1"/>
            <a:r>
              <a:rPr lang="en-US" sz="2400" smtClean="0"/>
              <a:t>Coordinate consultations </a:t>
            </a:r>
          </a:p>
          <a:p>
            <a:pPr lvl="1">
              <a:buFont typeface="Arial" charset="0"/>
              <a:buNone/>
            </a:pPr>
            <a:r>
              <a:rPr lang="en-US" sz="2000" smtClean="0"/>
              <a:t> 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xpert institutions, public and other stakeholders </a:t>
            </a:r>
            <a:endParaRPr lang="en-US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err="1" smtClean="0"/>
              <a:t>Can</a:t>
            </a:r>
            <a:r>
              <a:rPr lang="en-US" sz="2400" dirty="0" smtClean="0"/>
              <a:t> be involved in AA process to </a:t>
            </a:r>
          </a:p>
          <a:p>
            <a:pPr lvl="1"/>
            <a:r>
              <a:rPr lang="en-US" sz="2400" dirty="0" smtClean="0"/>
              <a:t>Provide data and </a:t>
            </a:r>
            <a:r>
              <a:rPr lang="en-US" sz="2400" dirty="0" smtClean="0"/>
              <a:t>information</a:t>
            </a:r>
          </a:p>
          <a:p>
            <a:pPr lvl="1"/>
            <a:r>
              <a:rPr lang="en-US" sz="2400" dirty="0" smtClean="0"/>
              <a:t>Suggest alternatives and mitigation measures </a:t>
            </a:r>
            <a:endParaRPr lang="en-US" sz="2400" dirty="0" smtClean="0"/>
          </a:p>
          <a:p>
            <a:pPr lvl="1"/>
            <a:r>
              <a:rPr lang="en-US" sz="2400" dirty="0" smtClean="0"/>
              <a:t>Verify results of the assessment </a:t>
            </a:r>
            <a:r>
              <a:rPr lang="cs-CZ" sz="2400" dirty="0" smtClean="0"/>
              <a:t>(independent </a:t>
            </a:r>
            <a:r>
              <a:rPr lang="cs-CZ" sz="2400" dirty="0" err="1" smtClean="0"/>
              <a:t>check</a:t>
            </a:r>
            <a:r>
              <a:rPr lang="cs-CZ" sz="2400" dirty="0" smtClean="0"/>
              <a:t>)</a:t>
            </a:r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2303</TotalTime>
  <Words>555</Words>
  <Application>Microsoft Office PowerPoint</Application>
  <PresentationFormat>Předvádění na obrazovce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Office Theme</vt:lpstr>
      <vt:lpstr>Roles and responsibilities in AA process </vt:lpstr>
      <vt:lpstr>Main actors in AA process </vt:lpstr>
      <vt:lpstr>Planning agencies and project developers </vt:lpstr>
      <vt:lpstr>Planning agencies and project developers </vt:lpstr>
      <vt:lpstr>Nature protection authorities </vt:lpstr>
      <vt:lpstr>SEA/EIA competent authorities </vt:lpstr>
      <vt:lpstr>AA experts</vt:lpstr>
      <vt:lpstr>SEA/EIA experts </vt:lpstr>
      <vt:lpstr>Expert institutions, public and other stakeholders </vt:lpstr>
      <vt:lpstr>Quality control in SEA/EIA</vt:lpstr>
      <vt:lpstr>Quality control in AA</vt:lpstr>
      <vt:lpstr>Questions for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99</cp:revision>
  <dcterms:created xsi:type="dcterms:W3CDTF">2013-10-30T11:37:35Z</dcterms:created>
  <dcterms:modified xsi:type="dcterms:W3CDTF">2014-10-31T09:47:35Z</dcterms:modified>
</cp:coreProperties>
</file>