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4325" r:id="rId1"/>
    <p:sldMasterId id="2147484343" r:id="rId2"/>
  </p:sldMasterIdLst>
  <p:notesMasterIdLst>
    <p:notesMasterId r:id="rId13"/>
  </p:notesMasterIdLst>
  <p:sldIdLst>
    <p:sldId id="289" r:id="rId3"/>
    <p:sldId id="290" r:id="rId4"/>
    <p:sldId id="291" r:id="rId5"/>
    <p:sldId id="292" r:id="rId6"/>
    <p:sldId id="293" r:id="rId7"/>
    <p:sldId id="277" r:id="rId8"/>
    <p:sldId id="285" r:id="rId9"/>
    <p:sldId id="286" r:id="rId10"/>
    <p:sldId id="288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341CE2"/>
    <a:srgbClr val="1A0E70"/>
    <a:srgbClr val="E1F2FF"/>
    <a:srgbClr val="81C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06" autoAdjust="0"/>
    <p:restoredTop sz="93712" autoAdjust="0"/>
  </p:normalViewPr>
  <p:slideViewPr>
    <p:cSldViewPr snapToGrid="0">
      <p:cViewPr varScale="1">
        <p:scale>
          <a:sx n="80" d="100"/>
          <a:sy n="80" d="100"/>
        </p:scale>
        <p:origin x="-84" y="-57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B2596A-F3A2-4B20-99F7-DBF7CDF89962}" type="datetimeFigureOut">
              <a:rPr lang="hr-HR" smtClean="0"/>
              <a:t>29.10.2014.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57384A-D0B6-4AB8-B920-64EF2A5FE4B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332948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37251293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hr-HR" dirty="0" smtClean="0"/>
          </a:p>
        </p:txBody>
      </p:sp>
    </p:spTree>
    <p:extLst>
      <p:ext uri="{BB962C8B-B14F-4D97-AF65-F5344CB8AC3E}">
        <p14:creationId xmlns:p14="http://schemas.microsoft.com/office/powerpoint/2010/main" val="16014431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 smtClean="0"/>
              <a:t>Uredite stil podnaslova matrice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3315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ska 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r-HR" smtClean="0"/>
              <a:t>Kliknite ikonu da biste dodali  sliku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68512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slov i o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81790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113513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ica s naziv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17204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tupc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10/29/2014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79805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tupca sa slika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r-HR" smtClean="0"/>
              <a:t>Kliknite ikonu da biste dodali  sliku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r-HR" smtClean="0"/>
              <a:t>Kliknite ikonu da biste dodali  sliku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r-HR" smtClean="0"/>
              <a:t>Kliknite ikonu da biste dodali  sliku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10/29/2014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53478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29382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16113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 smtClean="0"/>
              <a:t>Uredite stil podnaslova matrice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>
                <a:solidFill>
                  <a:prstClr val="black"/>
                </a:solidFill>
              </a:rPr>
              <a:pPr/>
              <a:t>10/29/2014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9505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>
                <a:solidFill>
                  <a:prstClr val="black"/>
                </a:solidFill>
              </a:rPr>
              <a:pPr/>
              <a:t>10/29/2014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6945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791775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>
                <a:solidFill>
                  <a:prstClr val="black"/>
                </a:solidFill>
              </a:rPr>
              <a:pPr/>
              <a:t>10/29/2014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48113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>
                <a:solidFill>
                  <a:prstClr val="black"/>
                </a:solidFill>
              </a:rPr>
              <a:pPr/>
              <a:t>10/29/2014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6687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>
                <a:solidFill>
                  <a:prstClr val="black"/>
                </a:solidFill>
              </a:rPr>
              <a:pPr/>
              <a:t>10/29/2014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12192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>
                <a:solidFill>
                  <a:prstClr val="black"/>
                </a:solidFill>
              </a:rPr>
              <a:pPr/>
              <a:t>10/29/2014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04554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>
                <a:solidFill>
                  <a:prstClr val="black"/>
                </a:solidFill>
              </a:rPr>
              <a:pPr/>
              <a:t>10/29/2014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999442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>
                <a:solidFill>
                  <a:prstClr val="black"/>
                </a:solidFill>
              </a:rPr>
              <a:pPr/>
              <a:t>10/29/2014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376458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r-HR" smtClean="0"/>
              <a:t>Kliknite ikonu da biste dodali  sliku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>
                <a:solidFill>
                  <a:prstClr val="black"/>
                </a:solidFill>
              </a:rPr>
              <a:pPr/>
              <a:t>10/29/2014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719338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ska 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r-HR" smtClean="0"/>
              <a:t>Kliknite ikonu da biste dodali  sliku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>
                <a:solidFill>
                  <a:prstClr val="black"/>
                </a:solidFill>
              </a:rPr>
              <a:pPr/>
              <a:t>10/29/2014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5832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slov i o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>
                <a:solidFill>
                  <a:prstClr val="black"/>
                </a:solidFill>
              </a:rPr>
              <a:pPr/>
              <a:t>10/29/2014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374530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>
                <a:solidFill>
                  <a:prstClr val="black"/>
                </a:solidFill>
              </a:rPr>
              <a:pPr/>
              <a:t>10/29/2014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n-US" sz="8000" dirty="0">
                <a:solidFill>
                  <a:prstClr val="black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8000" dirty="0">
                <a:solidFill>
                  <a:prstClr val="black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087450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812669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ica s naziv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>
                <a:solidFill>
                  <a:prstClr val="black"/>
                </a:solidFill>
              </a:rPr>
              <a:pPr/>
              <a:t>10/29/2014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626262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tupc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>
                <a:solidFill>
                  <a:prstClr val="black"/>
                </a:solidFill>
              </a:rPr>
              <a:pPr/>
              <a:t>10/29/2014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349349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tupca sa slika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r-HR" smtClean="0"/>
              <a:t>Kliknite ikonu da biste dodali  sliku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r-HR" smtClean="0"/>
              <a:t>Kliknite ikonu da biste dodali  sliku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r-HR" smtClean="0"/>
              <a:t>Kliknite ikonu da biste dodali  sliku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>
                <a:solidFill>
                  <a:prstClr val="black"/>
                </a:solidFill>
              </a:rPr>
              <a:pPr/>
              <a:t>10/29/2014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262174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>
                <a:solidFill>
                  <a:prstClr val="black"/>
                </a:solidFill>
              </a:rPr>
              <a:pPr/>
              <a:t>10/29/2014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520289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>
                <a:solidFill>
                  <a:prstClr val="black"/>
                </a:solidFill>
              </a:rPr>
              <a:pPr/>
              <a:t>10/29/2014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5773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1811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10/29/2014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7847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10/29/2014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2716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10/29/2014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3819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9270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r-HR" smtClean="0"/>
              <a:t>Kliknite ikonu da biste dodali  sliku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1505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10/29/2014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5306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26" r:id="rId1"/>
    <p:sldLayoutId id="2147484327" r:id="rId2"/>
    <p:sldLayoutId id="2147484328" r:id="rId3"/>
    <p:sldLayoutId id="2147484329" r:id="rId4"/>
    <p:sldLayoutId id="2147484330" r:id="rId5"/>
    <p:sldLayoutId id="2147484331" r:id="rId6"/>
    <p:sldLayoutId id="2147484332" r:id="rId7"/>
    <p:sldLayoutId id="2147484333" r:id="rId8"/>
    <p:sldLayoutId id="2147484334" r:id="rId9"/>
    <p:sldLayoutId id="2147484335" r:id="rId10"/>
    <p:sldLayoutId id="2147484336" r:id="rId11"/>
    <p:sldLayoutId id="2147484337" r:id="rId12"/>
    <p:sldLayoutId id="2147484338" r:id="rId13"/>
    <p:sldLayoutId id="2147484339" r:id="rId14"/>
    <p:sldLayoutId id="2147484340" r:id="rId15"/>
    <p:sldLayoutId id="2147484341" r:id="rId16"/>
    <p:sldLayoutId id="2147484342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smtClean="0">
                <a:solidFill>
                  <a:prstClr val="black"/>
                </a:solidFill>
              </a:rPr>
              <a:pPr/>
              <a:t>10/29/2014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2593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44" r:id="rId1"/>
    <p:sldLayoutId id="2147484345" r:id="rId2"/>
    <p:sldLayoutId id="2147484346" r:id="rId3"/>
    <p:sldLayoutId id="2147484347" r:id="rId4"/>
    <p:sldLayoutId id="2147484348" r:id="rId5"/>
    <p:sldLayoutId id="2147484349" r:id="rId6"/>
    <p:sldLayoutId id="2147484350" r:id="rId7"/>
    <p:sldLayoutId id="2147484351" r:id="rId8"/>
    <p:sldLayoutId id="2147484352" r:id="rId9"/>
    <p:sldLayoutId id="2147484353" r:id="rId10"/>
    <p:sldLayoutId id="2147484354" r:id="rId11"/>
    <p:sldLayoutId id="2147484355" r:id="rId12"/>
    <p:sldLayoutId id="2147484356" r:id="rId13"/>
    <p:sldLayoutId id="2147484357" r:id="rId14"/>
    <p:sldLayoutId id="2147484358" r:id="rId15"/>
    <p:sldLayoutId id="2147484359" r:id="rId16"/>
    <p:sldLayoutId id="2147484360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p-medvednica.hr/Medvednica_hr/Medvednica_usvoji_sismisa.htm" TargetMode="External"/><Relationship Id="rId2" Type="http://schemas.openxmlformats.org/officeDocument/2006/relationships/hyperlink" Target="mailto:ivana.lalic@mzoip.hr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www.pp-medvednica.hr/Medvednica_hr/Medvednica_usvoji_sismisa.htm" TargetMode="External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www.pp-medvednica.hr/Medvednica_hr/Medvednica_usvoji_sismisa.htm" TargetMode="External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p-medvednica.hr/Medvednica_hr/Medvednica_usvoji_sismisa.ht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p-medvednica.hr/Medvednica_hr/Medvednica_usvoji_sismisa.htm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www.pp-medvednica.hr/Medvednica_hr/Medvednica_usvoji_sismisa.htm" TargetMode="Externa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751012" y="2026920"/>
            <a:ext cx="8689976" cy="4175760"/>
          </a:xfrm>
        </p:spPr>
        <p:txBody>
          <a:bodyPr>
            <a:normAutofit fontScale="70000" lnSpcReduction="20000"/>
          </a:bodyPr>
          <a:lstStyle/>
          <a:p>
            <a:pPr algn="ctr"/>
            <a:endParaRPr lang="hr-HR" sz="4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GB" sz="4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Linkages between </a:t>
            </a:r>
            <a:endParaRPr lang="hr-HR" sz="46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GB" sz="4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Appropriate Assessment and SEA/EIA</a:t>
            </a:r>
          </a:p>
          <a:p>
            <a:endParaRPr lang="hr-HR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hr-HR" cap="none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GB" b="1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Zagreb</a:t>
            </a:r>
            <a:r>
              <a:rPr lang="en-GB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Croatia</a:t>
            </a:r>
            <a:endParaRPr lang="en-GB" b="1" cap="none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GB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 </a:t>
            </a:r>
            <a:r>
              <a:rPr lang="en-GB" b="1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October</a:t>
            </a:r>
            <a:r>
              <a:rPr lang="en-GB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2014</a:t>
            </a:r>
            <a:endParaRPr lang="hr-HR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hr-HR" b="1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Ivana Lalić &amp; </a:t>
            </a:r>
            <a:r>
              <a:rPr lang="hr-HR" b="1" cap="none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Matej Majdenić, MENP</a:t>
            </a:r>
            <a:endParaRPr lang="en-GB" b="1" cap="none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454" y="535305"/>
            <a:ext cx="2623185" cy="37909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82894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sz="quarter" idx="13"/>
          </p:nvPr>
        </p:nvSpPr>
        <p:spPr>
          <a:xfrm>
            <a:off x="1250092" y="1807361"/>
            <a:ext cx="9500149" cy="2669636"/>
          </a:xfrm>
          <a:noFill/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3600" b="1" dirty="0" smtClean="0">
                <a:solidFill>
                  <a:srgbClr val="C00000"/>
                </a:solidFill>
              </a:rPr>
              <a:t>Thank you for your attention</a:t>
            </a:r>
          </a:p>
          <a:p>
            <a:endParaRPr lang="hr-HR" dirty="0"/>
          </a:p>
          <a:p>
            <a:pPr marL="0" indent="0" algn="ctr">
              <a:buNone/>
              <a:tabLst>
                <a:tab pos="6994525" algn="l"/>
              </a:tabLst>
            </a:pPr>
            <a:endParaRPr lang="hr-HR" cap="none" dirty="0" smtClean="0">
              <a:solidFill>
                <a:schemeClr val="accent1"/>
              </a:solidFill>
              <a:hlinkClick r:id="rId2"/>
            </a:endParaRPr>
          </a:p>
          <a:p>
            <a:pPr marL="0" indent="0" algn="ctr">
              <a:buNone/>
              <a:tabLst>
                <a:tab pos="6994525" algn="l"/>
              </a:tabLst>
            </a:pPr>
            <a:endParaRPr lang="hr-HR" cap="none" dirty="0" smtClean="0">
              <a:solidFill>
                <a:schemeClr val="accent1"/>
              </a:solidFill>
            </a:endParaRPr>
          </a:p>
          <a:p>
            <a:pPr algn="ctr"/>
            <a:endParaRPr lang="hr-HR" dirty="0"/>
          </a:p>
        </p:txBody>
      </p:sp>
      <p:pic>
        <p:nvPicPr>
          <p:cNvPr id="6" name="Slika 5" descr="Usvoji šišmiša">
            <a:hlinkClick r:id="rId3" tgtFrame="&quot;_blank&quot;"/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4278" y="243660"/>
            <a:ext cx="809402" cy="626626"/>
          </a:xfrm>
          <a:prstGeom prst="rect">
            <a:avLst/>
          </a:prstGeom>
          <a:noFill/>
          <a:ln>
            <a:noFill/>
          </a:ln>
          <a:scene3d>
            <a:camera prst="isometricTopUp"/>
            <a:lightRig rig="threePt" dir="t"/>
          </a:scene3d>
        </p:spPr>
      </p:pic>
      <p:pic>
        <p:nvPicPr>
          <p:cNvPr id="7" name="Slika 6" descr="Usvoji šišmiša">
            <a:hlinkClick r:id="rId3" tgtFrame="&quot;_blank&quot;"/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7567" y="4646329"/>
            <a:ext cx="1297958" cy="1020813"/>
          </a:xfrm>
          <a:prstGeom prst="rect">
            <a:avLst/>
          </a:prstGeom>
          <a:noFill/>
          <a:ln>
            <a:noFill/>
          </a:ln>
          <a:scene3d>
            <a:camera prst="isometricOffAxis1Left"/>
            <a:lightRig rig="threePt" dir="t"/>
          </a:scene3d>
        </p:spPr>
      </p:pic>
      <p:pic>
        <p:nvPicPr>
          <p:cNvPr id="8" name="Slika 7" descr="Usvoji šišmiša">
            <a:hlinkClick r:id="rId3" tgtFrame="&quot;_blank&quot;"/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9107" y="1095754"/>
            <a:ext cx="1297958" cy="1020813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21301143" lon="1138" rev="21573786"/>
            </a:camera>
            <a:lightRig rig="threePt" dir="t"/>
          </a:scene3d>
        </p:spPr>
      </p:pic>
      <p:pic>
        <p:nvPicPr>
          <p:cNvPr id="9" name="Slika 8" descr="Usvoji šišmiša">
            <a:hlinkClick r:id="rId3" tgtFrame="&quot;_blank&quot;"/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2978" y="5156735"/>
            <a:ext cx="1297958" cy="1020813"/>
          </a:xfrm>
          <a:prstGeom prst="rect">
            <a:avLst/>
          </a:prstGeom>
          <a:noFill/>
          <a:ln>
            <a:noFill/>
          </a:ln>
          <a:scene3d>
            <a:camera prst="isometricBottomDown"/>
            <a:lightRig rig="threePt" dir="t"/>
          </a:scene3d>
        </p:spPr>
      </p:pic>
      <p:pic>
        <p:nvPicPr>
          <p:cNvPr id="10" name="Slika 9" descr="Usvoji šišmiša">
            <a:hlinkClick r:id="rId3" tgtFrame="&quot;_blank&quot;"/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4621" y="5348391"/>
            <a:ext cx="1297958" cy="10208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Slika 12" descr="Usvoji šišmiša">
            <a:hlinkClick r:id="rId3" tgtFrame="&quot;_blank&quot;"/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623" y="573906"/>
            <a:ext cx="597059" cy="629071"/>
          </a:xfrm>
          <a:prstGeom prst="rect">
            <a:avLst/>
          </a:prstGeom>
          <a:noFill/>
          <a:ln>
            <a:noFill/>
          </a:ln>
          <a:scene3d>
            <a:camera prst="perspectiveContrastingLeftFacing"/>
            <a:lightRig rig="threePt" dir="t"/>
          </a:scene3d>
        </p:spPr>
      </p:pic>
      <p:pic>
        <p:nvPicPr>
          <p:cNvPr id="14" name="Slika 13" descr="Usvoji šišmiša">
            <a:hlinkClick r:id="rId3" tgtFrame="&quot;_blank&quot;"/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3053" y="1180189"/>
            <a:ext cx="648979" cy="487388"/>
          </a:xfrm>
          <a:prstGeom prst="rect">
            <a:avLst/>
          </a:prstGeom>
          <a:noFill/>
          <a:ln>
            <a:noFill/>
          </a:ln>
          <a:scene3d>
            <a:camera prst="isometricOffAxis2Top"/>
            <a:lightRig rig="threePt" dir="t"/>
          </a:scene3d>
        </p:spPr>
      </p:pic>
      <p:pic>
        <p:nvPicPr>
          <p:cNvPr id="15" name="Slika 14" descr="Usvoji šišmiša">
            <a:hlinkClick r:id="rId3" tgtFrame="&quot;_blank&quot;"/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382" y="1423883"/>
            <a:ext cx="597059" cy="364557"/>
          </a:xfrm>
          <a:prstGeom prst="rect">
            <a:avLst/>
          </a:prstGeom>
          <a:noFill/>
          <a:ln>
            <a:noFill/>
          </a:ln>
          <a:scene3d>
            <a:camera prst="isometricOffAxis1Right"/>
            <a:lightRig rig="threePt" dir="t"/>
          </a:scene3d>
        </p:spPr>
      </p:pic>
      <p:pic>
        <p:nvPicPr>
          <p:cNvPr id="16" name="Slika 15" descr="Usvoji šišmiša">
            <a:hlinkClick r:id="rId3" tgtFrame="&quot;_blank&quot;"/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851" y="573907"/>
            <a:ext cx="597059" cy="629072"/>
          </a:xfrm>
          <a:prstGeom prst="rect">
            <a:avLst/>
          </a:prstGeom>
          <a:noFill/>
          <a:ln>
            <a:noFill/>
          </a:ln>
          <a:scene3d>
            <a:camera prst="isometricTopUp"/>
            <a:lightRig rig="threePt" dir="t"/>
          </a:scene3d>
        </p:spPr>
      </p:pic>
      <p:pic>
        <p:nvPicPr>
          <p:cNvPr id="17" name="Slika 16" descr="Usvoji šišmiša">
            <a:hlinkClick r:id="rId3" tgtFrame="&quot;_blank&quot;"/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550" y="1838159"/>
            <a:ext cx="597059" cy="339825"/>
          </a:xfrm>
          <a:prstGeom prst="rect">
            <a:avLst/>
          </a:prstGeom>
          <a:noFill/>
          <a:ln>
            <a:noFill/>
          </a:ln>
          <a:scene3d>
            <a:camera prst="isometricRightUp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3384667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1850" y="121920"/>
            <a:ext cx="10515600" cy="1066799"/>
          </a:xfrm>
        </p:spPr>
        <p:txBody>
          <a:bodyPr>
            <a:normAutofit/>
          </a:bodyPr>
          <a:lstStyle/>
          <a:p>
            <a:r>
              <a:rPr lang="en-GB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SEA</a:t>
            </a:r>
            <a:r>
              <a:rPr lang="hr-HR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/EIA (</a:t>
            </a:r>
            <a:r>
              <a:rPr lang="en-GB" sz="3600" b="1" cap="none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GB" sz="36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aa</a:t>
            </a:r>
            <a:r>
              <a:rPr lang="hr-HR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hr-HR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hr-HR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3100" b="1" cap="none" dirty="0" smtClean="0">
                <a:solidFill>
                  <a:srgbClr val="3399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Common</a:t>
            </a:r>
            <a:r>
              <a:rPr lang="en-GB" sz="3100" b="1" dirty="0" smtClean="0">
                <a:solidFill>
                  <a:srgbClr val="3399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3100" b="1" cap="none" dirty="0" smtClean="0">
                <a:solidFill>
                  <a:srgbClr val="3399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Legal Framework </a:t>
            </a:r>
            <a:endParaRPr lang="en-GB" sz="3100" b="1" cap="none" dirty="0">
              <a:solidFill>
                <a:srgbClr val="3399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1850" y="1553029"/>
            <a:ext cx="10515600" cy="4536621"/>
          </a:xfrm>
        </p:spPr>
        <p:txBody>
          <a:bodyPr>
            <a:normAutofit fontScale="92500"/>
          </a:bodyPr>
          <a:lstStyle/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en-GB" sz="2400" b="1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</a:t>
            </a:r>
            <a:r>
              <a:rPr lang="en-GB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b="1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Protection</a:t>
            </a:r>
            <a:r>
              <a:rPr lang="en-GB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b="1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 </a:t>
            </a:r>
            <a:r>
              <a:rPr lang="en-GB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b="1" dirty="0" smtClean="0">
                <a:solidFill>
                  <a:srgbClr val="3399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Official Gazette 80/13 &amp; 153/13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endParaRPr lang="en-GB" sz="1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en-GB" sz="2400" b="1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Regulation on information and participation of the public and public concerned in environmental matters </a:t>
            </a:r>
            <a:r>
              <a:rPr lang="en-GB" sz="1600" b="1" dirty="0" smtClean="0">
                <a:solidFill>
                  <a:srgbClr val="3399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Official Gazette 64/08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endParaRPr lang="en-GB" sz="1400" b="1" dirty="0" smtClean="0">
              <a:solidFill>
                <a:srgbClr val="3399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en-GB" sz="2400" b="1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List of persons eligible to be appointed members and deputy members of committees </a:t>
            </a:r>
            <a:r>
              <a:rPr lang="en-GB" sz="1600" b="1" dirty="0" smtClean="0">
                <a:solidFill>
                  <a:srgbClr val="3399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Official Gazette 126/09 &amp; 65/12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endParaRPr lang="en-GB" sz="1600" b="1" dirty="0" smtClean="0">
              <a:solidFill>
                <a:srgbClr val="3399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en-GB" sz="2400" b="1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Ordinance on requirements for issuing approvals to legal persons for performing professional environmental protection activities </a:t>
            </a:r>
            <a:r>
              <a:rPr lang="en-GB" sz="1600" b="1" dirty="0" smtClean="0">
                <a:solidFill>
                  <a:srgbClr val="3399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Official Gazette </a:t>
            </a:r>
            <a:r>
              <a:rPr lang="en-GB" sz="1600" b="1" cap="none" dirty="0" smtClean="0">
                <a:solidFill>
                  <a:srgbClr val="3399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57/10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endParaRPr lang="hr-HR" sz="1400" b="1" dirty="0" smtClean="0">
              <a:solidFill>
                <a:srgbClr val="3399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endParaRPr lang="hr-HR" sz="1400" b="1" dirty="0">
              <a:solidFill>
                <a:srgbClr val="3399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hr-HR" sz="1400" b="1" dirty="0" smtClean="0">
              <a:solidFill>
                <a:srgbClr val="3399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hr-HR" sz="1400" b="1" dirty="0">
              <a:solidFill>
                <a:srgbClr val="3399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hr-HR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hr-HR" sz="1600" dirty="0" smtClean="0"/>
          </a:p>
          <a:p>
            <a:pPr algn="l"/>
            <a:endParaRPr lang="hr-HR" sz="1600" dirty="0"/>
          </a:p>
          <a:p>
            <a:pPr algn="l"/>
            <a:endParaRPr lang="hr-HR" sz="1600" b="1" cap="none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2400" cap="none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Slika 5" descr="Usvoji šišmiša">
            <a:hlinkClick r:id="rId2" tgtFrame="&quot;_blank&quot;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3993"/>
            <a:ext cx="1005840" cy="624144"/>
          </a:xfrm>
          <a:prstGeom prst="rect">
            <a:avLst/>
          </a:prstGeom>
          <a:ln>
            <a:noFill/>
          </a:ln>
          <a:effectLst/>
          <a:scene3d>
            <a:camera prst="isometricOffAxis1Top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3518799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1850" y="121920"/>
            <a:ext cx="10515600" cy="1066799"/>
          </a:xfrm>
        </p:spPr>
        <p:txBody>
          <a:bodyPr>
            <a:normAutofit/>
          </a:bodyPr>
          <a:lstStyle/>
          <a:p>
            <a:r>
              <a:rPr lang="en-GB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SEA</a:t>
            </a:r>
            <a:r>
              <a:rPr lang="hr-HR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GB" sz="3600" b="1" cap="none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GB" sz="36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aa</a:t>
            </a:r>
            <a:r>
              <a:rPr lang="hr-HR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hr-HR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hr-HR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3100" b="1" cap="none" dirty="0" smtClean="0">
                <a:solidFill>
                  <a:srgbClr val="3399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Legal Framework </a:t>
            </a:r>
            <a:endParaRPr lang="en-GB" sz="3100" b="1" cap="none" dirty="0">
              <a:solidFill>
                <a:srgbClr val="3399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1850" y="1553029"/>
            <a:ext cx="10515600" cy="4536621"/>
          </a:xfrm>
        </p:spPr>
        <p:txBody>
          <a:bodyPr>
            <a:normAutofit/>
          </a:bodyPr>
          <a:lstStyle/>
          <a:p>
            <a:pPr algn="l"/>
            <a:endParaRPr lang="hr-HR" sz="1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hr-HR" sz="1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hr-HR" sz="1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en-GB" sz="2400" b="1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Regulation on strategic environmental assessment of plans and programmes  </a:t>
            </a:r>
            <a:r>
              <a:rPr lang="en-GB" sz="1500" b="1" dirty="0" smtClean="0">
                <a:solidFill>
                  <a:srgbClr val="3399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Official Gazette 64/08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endParaRPr lang="en-GB" sz="1400" b="1" dirty="0" smtClean="0">
              <a:solidFill>
                <a:srgbClr val="3399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en-GB" sz="2400" b="1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Ordinance on the committee for strategic assessment </a:t>
            </a:r>
            <a:r>
              <a:rPr lang="en-GB" sz="1500" b="1" dirty="0" smtClean="0">
                <a:solidFill>
                  <a:srgbClr val="3399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Official Gazette 70/08</a:t>
            </a:r>
          </a:p>
          <a:p>
            <a:pPr algn="l"/>
            <a:endParaRPr lang="hr-HR" sz="1400" b="1" dirty="0">
              <a:solidFill>
                <a:srgbClr val="3399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hr-HR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hr-HR" sz="1600" dirty="0" smtClean="0"/>
          </a:p>
          <a:p>
            <a:pPr algn="l"/>
            <a:endParaRPr lang="hr-HR" sz="1600" dirty="0"/>
          </a:p>
          <a:p>
            <a:pPr algn="l"/>
            <a:endParaRPr lang="hr-HR" sz="1600" b="1" cap="none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2400" cap="none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Slika 5" descr="Usvoji šišmiša">
            <a:hlinkClick r:id="rId2" tgtFrame="&quot;_blank&quot;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7240" y="1553029"/>
            <a:ext cx="1005840" cy="624144"/>
          </a:xfrm>
          <a:prstGeom prst="rect">
            <a:avLst/>
          </a:prstGeom>
          <a:ln>
            <a:noFill/>
          </a:ln>
          <a:effectLst/>
          <a:scene3d>
            <a:camera prst="isometricOffAxis1Top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18652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Text Box 3"/>
          <p:cNvSpPr txBox="1">
            <a:spLocks noChangeArrowheads="1"/>
          </p:cNvSpPr>
          <p:nvPr/>
        </p:nvSpPr>
        <p:spPr bwMode="auto">
          <a:xfrm>
            <a:off x="2424114" y="981075"/>
            <a:ext cx="8243887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>
              <a:solidFill>
                <a:srgbClr val="333399"/>
              </a:solidFill>
              <a:latin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None/>
            </a:pPr>
            <a:endParaRPr lang="en-US">
              <a:solidFill>
                <a:srgbClr val="333399"/>
              </a:solidFill>
              <a:latin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None/>
            </a:pPr>
            <a:endParaRPr lang="en-US">
              <a:solidFill>
                <a:srgbClr val="333399"/>
              </a:solidFill>
              <a:latin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None/>
            </a:pPr>
            <a:endParaRPr lang="en-US">
              <a:solidFill>
                <a:srgbClr val="333399"/>
              </a:solidFill>
              <a:latin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None/>
            </a:pPr>
            <a:endParaRPr lang="en-US">
              <a:solidFill>
                <a:srgbClr val="333399"/>
              </a:solidFill>
              <a:latin typeface="Times New Roman" panose="02020603050405020304" pitchFamily="18" charset="0"/>
            </a:endParaRPr>
          </a:p>
        </p:txBody>
      </p:sp>
      <p:graphicFrame>
        <p:nvGraphicFramePr>
          <p:cNvPr id="58372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841411"/>
              </p:ext>
            </p:extLst>
          </p:nvPr>
        </p:nvGraphicFramePr>
        <p:xfrm>
          <a:off x="2849880" y="969263"/>
          <a:ext cx="6888480" cy="1152524"/>
        </p:xfrm>
        <a:graphic>
          <a:graphicData uri="http://schemas.openxmlformats.org/drawingml/2006/table">
            <a:tbl>
              <a:tblPr/>
              <a:tblGrid>
                <a:gridCol w="6888480"/>
              </a:tblGrid>
              <a:tr h="115252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G Omeg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G Omeg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G Omeg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G Omeg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G Omega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G Omega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G Omega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G Omega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G Omega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2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G Omega" pitchFamily="34" charset="0"/>
                        </a:rPr>
                        <a:t>SEA (and AA) SCREENING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8378" name="Group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4541191"/>
              </p:ext>
            </p:extLst>
          </p:nvPr>
        </p:nvGraphicFramePr>
        <p:xfrm>
          <a:off x="6546058" y="2432011"/>
          <a:ext cx="4843860" cy="3745992"/>
        </p:xfrm>
        <a:graphic>
          <a:graphicData uri="http://schemas.openxmlformats.org/drawingml/2006/table">
            <a:tbl>
              <a:tblPr/>
              <a:tblGrid>
                <a:gridCol w="4843860"/>
              </a:tblGrid>
              <a:tr h="284102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G Omeg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G Omeg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G Omeg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G Omeg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G Omega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G Omega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G Omega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G Omega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G Omega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r-HR" sz="2800" b="1" i="0" u="sng" strike="noStrike" kern="1200" baseline="0" dirty="0" smtClean="0">
                        <a:solidFill>
                          <a:srgbClr val="339966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i="0" u="sng" strike="noStrike" kern="1200" baseline="0" dirty="0" smtClean="0">
                          <a:solidFill>
                            <a:srgbClr val="339966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Opinion</a:t>
                      </a:r>
                      <a:r>
                        <a:rPr lang="hr-HR" sz="2800" b="1" i="0" u="none" strike="noStrike" kern="1200" baseline="0" dirty="0" smtClean="0">
                          <a:solidFill>
                            <a:srgbClr val="339966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on the </a:t>
                      </a:r>
                      <a:r>
                        <a:rPr lang="hr-HR" sz="2800" b="1" i="0" u="none" strike="noStrike" kern="1200" baseline="0" dirty="0" err="1" smtClean="0">
                          <a:solidFill>
                            <a:srgbClr val="339966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need</a:t>
                      </a:r>
                      <a:r>
                        <a:rPr lang="hr-HR" sz="2800" b="1" i="0" u="none" strike="noStrike" kern="1200" baseline="0" dirty="0" smtClean="0">
                          <a:solidFill>
                            <a:srgbClr val="339966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i="0" u="none" strike="noStrike" kern="1200" baseline="0" dirty="0" smtClean="0">
                          <a:solidFill>
                            <a:srgbClr val="339966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to perform the main assessment of a </a:t>
                      </a:r>
                      <a:r>
                        <a:rPr lang="hr-HR" sz="2800" b="1" i="0" u="none" strike="noStrike" kern="1200" baseline="0" dirty="0" err="1" smtClean="0">
                          <a:solidFill>
                            <a:srgbClr val="339966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strategy</a:t>
                      </a:r>
                      <a:r>
                        <a:rPr lang="hr-HR" sz="2800" b="1" i="0" u="none" strike="noStrike" kern="1200" baseline="0" dirty="0" smtClean="0">
                          <a:solidFill>
                            <a:srgbClr val="339966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sz="2800" b="1" i="0" u="none" strike="noStrike" kern="1200" baseline="0" dirty="0" smtClean="0">
                          <a:solidFill>
                            <a:srgbClr val="339966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plan or </a:t>
                      </a:r>
                      <a:r>
                        <a:rPr lang="en-US" sz="2800" b="1" i="0" u="none" strike="noStrike" kern="1200" baseline="0" dirty="0" err="1" smtClean="0">
                          <a:solidFill>
                            <a:srgbClr val="339966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programme</a:t>
                      </a:r>
                      <a:r>
                        <a:rPr lang="en-US" sz="2800" b="1" i="0" u="none" strike="noStrike" kern="1200" baseline="0" dirty="0" smtClean="0">
                          <a:solidFill>
                            <a:srgbClr val="339966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996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hr-HR" sz="2800" b="0" i="0" u="none" strike="noStrike" kern="1200" baseline="0" dirty="0" smtClean="0">
                        <a:solidFill>
                          <a:schemeClr val="tx1"/>
                        </a:solidFill>
                        <a:latin typeface="CG Omega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0" i="0" u="none" strike="noStrike" kern="1200" baseline="0" dirty="0" smtClean="0">
                          <a:solidFill>
                            <a:schemeClr val="tx1"/>
                          </a:solidFill>
                          <a:latin typeface="CG Omega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700" b="1" i="0" u="none" strike="noStrike" kern="1200" baseline="0" noProof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Main assessment is needed</a:t>
                      </a:r>
                      <a:r>
                        <a:rPr lang="hr-HR" sz="2700" b="1" i="0" u="none" strike="noStrike" kern="1200" baseline="0" noProof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= SEA is </a:t>
                      </a:r>
                      <a:r>
                        <a:rPr lang="hr-HR" sz="2700" b="1" i="0" u="none" strike="noStrike" kern="1200" baseline="0" noProof="0" dirty="0" err="1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needed</a:t>
                      </a:r>
                      <a:endParaRPr kumimoji="0" lang="en-GB" sz="27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8384" name="Group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4382844"/>
              </p:ext>
            </p:extLst>
          </p:nvPr>
        </p:nvGraphicFramePr>
        <p:xfrm>
          <a:off x="472440" y="2458402"/>
          <a:ext cx="5013960" cy="3759517"/>
        </p:xfrm>
        <a:graphic>
          <a:graphicData uri="http://schemas.openxmlformats.org/drawingml/2006/table">
            <a:tbl>
              <a:tblPr/>
              <a:tblGrid>
                <a:gridCol w="5013960"/>
              </a:tblGrid>
              <a:tr h="375951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G Omeg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G Omeg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G Omeg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G Omeg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G Omega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G Omega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G Omega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G Omega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G Omega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800" b="1" i="0" u="sng" strike="noStrike" kern="1200" baseline="0" noProof="0" dirty="0" smtClean="0">
                          <a:solidFill>
                            <a:srgbClr val="339966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Opinion</a:t>
                      </a:r>
                      <a:r>
                        <a:rPr lang="en-GB" sz="2800" b="1" i="0" u="none" strike="noStrike" kern="1200" baseline="0" noProof="0" dirty="0" smtClean="0">
                          <a:solidFill>
                            <a:srgbClr val="339966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on acceptability</a:t>
                      </a:r>
                      <a:r>
                        <a:rPr lang="hr-HR" sz="2800" b="1" i="0" u="none" strike="noStrike" kern="1200" baseline="0" noProof="0" dirty="0" smtClean="0">
                          <a:solidFill>
                            <a:srgbClr val="339966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i="0" u="none" strike="noStrike" kern="1200" baseline="0" dirty="0" smtClean="0">
                          <a:solidFill>
                            <a:srgbClr val="339966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of a </a:t>
                      </a:r>
                      <a:r>
                        <a:rPr lang="hr-HR" sz="2800" b="1" i="0" u="none" strike="noStrike" kern="1200" baseline="0" dirty="0" err="1" smtClean="0">
                          <a:solidFill>
                            <a:srgbClr val="339966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strategy</a:t>
                      </a:r>
                      <a:r>
                        <a:rPr lang="hr-HR" sz="2800" b="1" i="0" u="none" strike="noStrike" kern="1200" baseline="0" dirty="0" smtClean="0">
                          <a:solidFill>
                            <a:srgbClr val="339966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sz="2800" b="1" i="0" u="none" strike="noStrike" kern="1200" baseline="0" dirty="0" smtClean="0">
                          <a:solidFill>
                            <a:srgbClr val="339966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plan or </a:t>
                      </a:r>
                      <a:r>
                        <a:rPr lang="en-US" sz="2800" b="1" i="0" u="none" strike="noStrike" kern="1200" baseline="0" dirty="0" err="1" smtClean="0">
                          <a:solidFill>
                            <a:srgbClr val="339966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programme</a:t>
                      </a:r>
                      <a:r>
                        <a:rPr lang="en-US" sz="2800" b="1" i="0" u="none" strike="noStrike" kern="1200" baseline="0" dirty="0" smtClean="0">
                          <a:solidFill>
                            <a:srgbClr val="339966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996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hr-HR" sz="2800" b="1" i="0" u="none" strike="noStrike" kern="1200" baseline="0" noProof="0" dirty="0" smtClean="0">
                          <a:solidFill>
                            <a:srgbClr val="339966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for </a:t>
                      </a:r>
                      <a:r>
                        <a:rPr lang="en-GB" sz="2800" b="1" i="0" u="none" strike="noStrike" kern="1200" baseline="0" noProof="0" dirty="0" smtClean="0">
                          <a:solidFill>
                            <a:srgbClr val="339966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ecological network area </a:t>
                      </a:r>
                      <a:endParaRPr lang="hr-HR" sz="2800" b="1" i="0" u="none" strike="noStrike" kern="1200" baseline="0" noProof="0" dirty="0" smtClean="0">
                        <a:solidFill>
                          <a:srgbClr val="339966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r-HR" sz="2800" b="1" i="0" u="none" strike="noStrike" kern="1200" cap="none" normalizeH="0" baseline="0" noProof="0" dirty="0" smtClean="0">
                        <a:ln>
                          <a:noFill/>
                        </a:ln>
                        <a:solidFill>
                          <a:srgbClr val="339966"/>
                        </a:solidFill>
                        <a:effectLst/>
                        <a:latin typeface="CG Omega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700" b="1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Main assessment is not needed!</a:t>
                      </a:r>
                      <a:endParaRPr kumimoji="0" lang="en-GB" sz="27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8421" name="AutoShape 53"/>
          <p:cNvSpPr>
            <a:spLocks noChangeArrowheads="1"/>
          </p:cNvSpPr>
          <p:nvPr/>
        </p:nvSpPr>
        <p:spPr bwMode="auto">
          <a:xfrm>
            <a:off x="2937195" y="2143087"/>
            <a:ext cx="73025" cy="288925"/>
          </a:xfrm>
          <a:prstGeom prst="downArrow">
            <a:avLst>
              <a:gd name="adj1" fmla="val 50000"/>
              <a:gd name="adj2" fmla="val 98913"/>
            </a:avLst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hr-HR" b="1" dirty="0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/>
          </p:cNvSpPr>
          <p:nvPr/>
        </p:nvSpPr>
        <p:spPr bwMode="auto">
          <a:xfrm>
            <a:off x="2424114" y="476251"/>
            <a:ext cx="7773987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>
              <a:defRPr sz="3600" b="1" i="1">
                <a:solidFill>
                  <a:srgbClr val="333399"/>
                </a:solidFill>
                <a:latin typeface="CG Omega" pitchFamily="34" charset="0"/>
              </a:defRPr>
            </a:lvl1pPr>
            <a:lvl2pPr algn="ctr">
              <a:defRPr sz="3600" b="1" i="1">
                <a:solidFill>
                  <a:srgbClr val="333399"/>
                </a:solidFill>
                <a:latin typeface="CG Omega" pitchFamily="34" charset="0"/>
              </a:defRPr>
            </a:lvl2pPr>
            <a:lvl3pPr algn="ctr">
              <a:defRPr sz="3600" b="1" i="1">
                <a:solidFill>
                  <a:srgbClr val="333399"/>
                </a:solidFill>
                <a:latin typeface="CG Omega" pitchFamily="34" charset="0"/>
              </a:defRPr>
            </a:lvl3pPr>
            <a:lvl4pPr algn="ctr">
              <a:defRPr sz="3600" b="1" i="1">
                <a:solidFill>
                  <a:srgbClr val="333399"/>
                </a:solidFill>
                <a:latin typeface="CG Omega" pitchFamily="34" charset="0"/>
              </a:defRPr>
            </a:lvl4pPr>
            <a:lvl5pPr algn="ctr">
              <a:defRPr sz="3600" b="1" i="1">
                <a:solidFill>
                  <a:srgbClr val="333399"/>
                </a:solidFill>
                <a:latin typeface="CG Omega" pitchFamily="34" charset="0"/>
              </a:defRPr>
            </a:lvl5pPr>
            <a:lvl6pPr marL="457200" algn="ctr" eaLnBrk="0" fontAlgn="base" hangingPunct="0">
              <a:spcBef>
                <a:spcPct val="0"/>
              </a:spcBef>
              <a:spcAft>
                <a:spcPct val="0"/>
              </a:spcAft>
              <a:defRPr sz="3600" b="1" i="1">
                <a:solidFill>
                  <a:srgbClr val="333399"/>
                </a:solidFill>
                <a:latin typeface="CG Omega" pitchFamily="34" charset="0"/>
              </a:defRPr>
            </a:lvl6pPr>
            <a:lvl7pPr marL="914400" algn="ctr" eaLnBrk="0" fontAlgn="base" hangingPunct="0">
              <a:spcBef>
                <a:spcPct val="0"/>
              </a:spcBef>
              <a:spcAft>
                <a:spcPct val="0"/>
              </a:spcAft>
              <a:defRPr sz="3600" b="1" i="1">
                <a:solidFill>
                  <a:srgbClr val="333399"/>
                </a:solidFill>
                <a:latin typeface="CG Omega" pitchFamily="34" charset="0"/>
              </a:defRPr>
            </a:lvl7pPr>
            <a:lvl8pPr marL="1371600" algn="ctr" eaLnBrk="0" fontAlgn="base" hangingPunct="0">
              <a:spcBef>
                <a:spcPct val="0"/>
              </a:spcBef>
              <a:spcAft>
                <a:spcPct val="0"/>
              </a:spcAft>
              <a:defRPr sz="3600" b="1" i="1">
                <a:solidFill>
                  <a:srgbClr val="333399"/>
                </a:solidFill>
                <a:latin typeface="CG Omega" pitchFamily="34" charset="0"/>
              </a:defRPr>
            </a:lvl8pPr>
            <a:lvl9pPr marL="1828800" algn="ctr" eaLnBrk="0" fontAlgn="base" hangingPunct="0">
              <a:spcBef>
                <a:spcPct val="0"/>
              </a:spcBef>
              <a:spcAft>
                <a:spcPct val="0"/>
              </a:spcAft>
              <a:defRPr sz="3600" b="1" i="1">
                <a:solidFill>
                  <a:srgbClr val="333399"/>
                </a:solidFill>
                <a:latin typeface="CG Omega" pitchFamily="34" charset="0"/>
              </a:defRPr>
            </a:lvl9pPr>
          </a:lstStyle>
          <a:p>
            <a:endParaRPr lang="hr-HR" sz="3400" dirty="0">
              <a:solidFill>
                <a:prstClr val="blac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Slika 15" descr="Usvoji šišmiša">
            <a:hlinkClick r:id="rId3" tgtFrame="&quot;_blank&quot;"/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7461" y="1522186"/>
            <a:ext cx="1005840" cy="936217"/>
          </a:xfrm>
          <a:prstGeom prst="rect">
            <a:avLst/>
          </a:prstGeom>
          <a:ln>
            <a:noFill/>
          </a:ln>
          <a:effectLst/>
          <a:scene3d>
            <a:camera prst="isometricOffAxis1Top"/>
            <a:lightRig rig="threePt" dir="t"/>
          </a:scene3d>
        </p:spPr>
      </p:pic>
      <p:sp>
        <p:nvSpPr>
          <p:cNvPr id="20" name="AutoShape 53"/>
          <p:cNvSpPr>
            <a:spLocks noChangeArrowheads="1"/>
          </p:cNvSpPr>
          <p:nvPr/>
        </p:nvSpPr>
        <p:spPr bwMode="auto">
          <a:xfrm>
            <a:off x="9551355" y="2143086"/>
            <a:ext cx="73025" cy="288925"/>
          </a:xfrm>
          <a:prstGeom prst="downArrow">
            <a:avLst>
              <a:gd name="adj1" fmla="val 50000"/>
              <a:gd name="adj2" fmla="val 98913"/>
            </a:avLst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hr-HR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2009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Text Box 3"/>
          <p:cNvSpPr txBox="1">
            <a:spLocks noChangeArrowheads="1"/>
          </p:cNvSpPr>
          <p:nvPr/>
        </p:nvSpPr>
        <p:spPr bwMode="auto">
          <a:xfrm>
            <a:off x="2424114" y="981075"/>
            <a:ext cx="8243887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>
              <a:solidFill>
                <a:srgbClr val="333399"/>
              </a:solidFill>
              <a:latin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None/>
            </a:pPr>
            <a:endParaRPr lang="en-US">
              <a:solidFill>
                <a:srgbClr val="333399"/>
              </a:solidFill>
              <a:latin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None/>
            </a:pPr>
            <a:endParaRPr lang="en-US">
              <a:solidFill>
                <a:srgbClr val="333399"/>
              </a:solidFill>
              <a:latin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None/>
            </a:pPr>
            <a:endParaRPr lang="en-US">
              <a:solidFill>
                <a:srgbClr val="333399"/>
              </a:solidFill>
              <a:latin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None/>
            </a:pPr>
            <a:endParaRPr lang="en-US">
              <a:solidFill>
                <a:srgbClr val="333399"/>
              </a:solidFill>
              <a:latin typeface="Times New Roman" panose="02020603050405020304" pitchFamily="18" charset="0"/>
            </a:endParaRPr>
          </a:p>
        </p:txBody>
      </p:sp>
      <p:graphicFrame>
        <p:nvGraphicFramePr>
          <p:cNvPr id="58372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1536478"/>
              </p:ext>
            </p:extLst>
          </p:nvPr>
        </p:nvGraphicFramePr>
        <p:xfrm>
          <a:off x="2849880" y="969263"/>
          <a:ext cx="6888480" cy="1152524"/>
        </p:xfrm>
        <a:graphic>
          <a:graphicData uri="http://schemas.openxmlformats.org/drawingml/2006/table">
            <a:tbl>
              <a:tblPr/>
              <a:tblGrid>
                <a:gridCol w="6888480"/>
              </a:tblGrid>
              <a:tr h="115252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G Omeg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G Omeg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G Omeg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G Omeg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G Omega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G Omega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G Omega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G Omega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G Omega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32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G Omega" pitchFamily="34" charset="0"/>
                        </a:rPr>
                        <a:t>MANDATORY </a:t>
                      </a:r>
                      <a:r>
                        <a:rPr kumimoji="0" lang="en-GB" sz="32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G Omega" pitchFamily="34" charset="0"/>
                        </a:rPr>
                        <a:t>SEA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8378" name="Group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2120975"/>
              </p:ext>
            </p:extLst>
          </p:nvPr>
        </p:nvGraphicFramePr>
        <p:xfrm>
          <a:off x="6531430" y="2458403"/>
          <a:ext cx="4940134" cy="3859270"/>
        </p:xfrm>
        <a:graphic>
          <a:graphicData uri="http://schemas.openxmlformats.org/drawingml/2006/table">
            <a:tbl>
              <a:tblPr/>
              <a:tblGrid>
                <a:gridCol w="4940134"/>
              </a:tblGrid>
              <a:tr h="385927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G Omeg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G Omeg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G Omeg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G Omeg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G Omega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G Omega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G Omega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G Omega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G Omega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r-HR" sz="2800" b="1" i="0" u="none" strike="noStrike" kern="1200" baseline="0" dirty="0" smtClean="0">
                        <a:solidFill>
                          <a:srgbClr val="339966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2800" b="1" i="0" u="sng" strike="noStrike" kern="1200" baseline="0" dirty="0" err="1" smtClean="0">
                          <a:solidFill>
                            <a:srgbClr val="339966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Decision</a:t>
                      </a:r>
                      <a:r>
                        <a:rPr lang="hr-HR" sz="2800" b="1" i="0" u="none" strike="noStrike" kern="1200" baseline="0" dirty="0" smtClean="0">
                          <a:solidFill>
                            <a:srgbClr val="339966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on the </a:t>
                      </a:r>
                      <a:r>
                        <a:rPr lang="hr-HR" sz="2800" b="1" i="0" u="none" strike="noStrike" kern="1200" baseline="0" dirty="0" err="1" smtClean="0">
                          <a:solidFill>
                            <a:srgbClr val="339966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need</a:t>
                      </a:r>
                      <a:r>
                        <a:rPr lang="hr-HR" sz="2800" b="1" i="0" u="none" strike="noStrike" kern="1200" baseline="0" dirty="0" smtClean="0">
                          <a:solidFill>
                            <a:srgbClr val="339966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i="0" u="none" strike="noStrike" kern="1200" baseline="0" dirty="0" smtClean="0">
                          <a:solidFill>
                            <a:srgbClr val="339966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to perform the main assessment of a </a:t>
                      </a:r>
                      <a:r>
                        <a:rPr lang="hr-HR" sz="2800" b="1" i="0" u="none" strike="noStrike" kern="1200" baseline="0" dirty="0" err="1" smtClean="0">
                          <a:solidFill>
                            <a:srgbClr val="339966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strategy</a:t>
                      </a:r>
                      <a:r>
                        <a:rPr lang="hr-HR" sz="2800" b="1" i="0" u="none" strike="noStrike" kern="1200" baseline="0" dirty="0" smtClean="0">
                          <a:solidFill>
                            <a:srgbClr val="339966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sz="2800" b="1" i="0" u="none" strike="noStrike" kern="1200" baseline="0" dirty="0" smtClean="0">
                          <a:solidFill>
                            <a:srgbClr val="339966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plan or </a:t>
                      </a:r>
                      <a:r>
                        <a:rPr lang="en-US" sz="2800" b="1" i="0" u="none" strike="noStrike" kern="1200" baseline="0" dirty="0" err="1" smtClean="0">
                          <a:solidFill>
                            <a:srgbClr val="339966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programme</a:t>
                      </a:r>
                      <a:r>
                        <a:rPr lang="en-US" sz="2800" b="1" i="0" u="none" strike="noStrike" kern="1200" baseline="0" dirty="0" smtClean="0">
                          <a:solidFill>
                            <a:srgbClr val="339966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endParaRPr lang="hr-HR" sz="2800" b="1" i="0" u="none" strike="noStrike" kern="1200" baseline="0" dirty="0" smtClean="0">
                        <a:solidFill>
                          <a:srgbClr val="339966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hr-HR" sz="28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339966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r-HR" sz="27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Main</a:t>
                      </a:r>
                      <a:r>
                        <a:rPr kumimoji="0" lang="hr-HR" sz="27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hr-HR" sz="27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assessment</a:t>
                      </a:r>
                      <a:r>
                        <a:rPr kumimoji="0" lang="hr-HR" sz="27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is </a:t>
                      </a:r>
                      <a:r>
                        <a:rPr kumimoji="0" lang="hr-HR" sz="27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needed</a:t>
                      </a:r>
                      <a:r>
                        <a:rPr kumimoji="0" lang="hr-HR" sz="27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= </a:t>
                      </a:r>
                      <a:r>
                        <a:rPr kumimoji="0" lang="hr-HR" sz="27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Chapter</a:t>
                      </a:r>
                      <a:r>
                        <a:rPr kumimoji="0" lang="hr-HR" sz="27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hr-HR" sz="27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kumimoji="0" lang="hr-HR" sz="27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SEA </a:t>
                      </a:r>
                      <a:r>
                        <a:rPr kumimoji="0" lang="hr-HR" sz="27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report</a:t>
                      </a:r>
                      <a:r>
                        <a:rPr kumimoji="0" lang="hr-HR" sz="27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kumimoji="0" lang="hr-HR" sz="27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Study</a:t>
                      </a:r>
                      <a:r>
                        <a:rPr kumimoji="0" lang="hr-HR" sz="27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en-US" sz="2800" b="0" i="0" u="none" strike="noStrike" kern="1200" baseline="0" dirty="0" smtClean="0">
                          <a:solidFill>
                            <a:schemeClr val="tx1"/>
                          </a:solidFill>
                          <a:latin typeface="CG Omega" pitchFamily="34" charset="0"/>
                          <a:ea typeface="+mn-ea"/>
                          <a:cs typeface="+mn-cs"/>
                        </a:rPr>
                        <a:t> 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8384" name="Group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0746711"/>
              </p:ext>
            </p:extLst>
          </p:nvPr>
        </p:nvGraphicFramePr>
        <p:xfrm>
          <a:off x="472440" y="2458402"/>
          <a:ext cx="5013960" cy="3759517"/>
        </p:xfrm>
        <a:graphic>
          <a:graphicData uri="http://schemas.openxmlformats.org/drawingml/2006/table">
            <a:tbl>
              <a:tblPr/>
              <a:tblGrid>
                <a:gridCol w="5013960"/>
              </a:tblGrid>
              <a:tr h="375951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G Omeg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G Omeg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G Omeg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G Omeg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G Omega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G Omega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G Omega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G Omega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G Omega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r-HR" sz="2800" b="1" i="0" u="sng" strike="noStrike" kern="1200" baseline="0" noProof="0" dirty="0" smtClean="0">
                        <a:solidFill>
                          <a:srgbClr val="339966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2800" b="1" i="0" u="sng" strike="noStrike" kern="1200" baseline="0" noProof="0" dirty="0" err="1" smtClean="0">
                          <a:solidFill>
                            <a:srgbClr val="339966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Decision</a:t>
                      </a:r>
                      <a:r>
                        <a:rPr lang="en-GB" sz="2800" b="1" i="0" u="none" strike="noStrike" kern="1200" baseline="0" noProof="0" dirty="0" smtClean="0">
                          <a:solidFill>
                            <a:srgbClr val="339966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on acceptability</a:t>
                      </a:r>
                      <a:r>
                        <a:rPr lang="hr-HR" sz="2800" b="1" i="0" u="none" strike="noStrike" kern="1200" baseline="0" noProof="0" dirty="0" smtClean="0">
                          <a:solidFill>
                            <a:srgbClr val="339966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i="0" u="none" strike="noStrike" kern="1200" baseline="0" dirty="0" smtClean="0">
                          <a:solidFill>
                            <a:srgbClr val="339966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of a </a:t>
                      </a:r>
                      <a:r>
                        <a:rPr lang="hr-HR" sz="2800" b="1" i="0" u="none" strike="noStrike" kern="1200" baseline="0" dirty="0" err="1" smtClean="0">
                          <a:solidFill>
                            <a:srgbClr val="339966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strategy</a:t>
                      </a:r>
                      <a:r>
                        <a:rPr lang="hr-HR" sz="2800" b="1" i="0" u="none" strike="noStrike" kern="1200" baseline="0" dirty="0" smtClean="0">
                          <a:solidFill>
                            <a:srgbClr val="339966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sz="2800" b="1" i="0" u="none" strike="noStrike" kern="1200" baseline="0" dirty="0" smtClean="0">
                          <a:solidFill>
                            <a:srgbClr val="339966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plan or </a:t>
                      </a:r>
                      <a:r>
                        <a:rPr lang="en-US" sz="2800" b="1" i="0" u="none" strike="noStrike" kern="1200" baseline="0" dirty="0" err="1" smtClean="0">
                          <a:solidFill>
                            <a:srgbClr val="339966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programme</a:t>
                      </a:r>
                      <a:r>
                        <a:rPr lang="en-US" sz="2800" b="1" i="0" u="none" strike="noStrike" kern="1200" baseline="0" dirty="0" smtClean="0">
                          <a:solidFill>
                            <a:srgbClr val="339966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996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2800" b="1" i="0" u="none" strike="noStrike" kern="1200" baseline="0" noProof="0" dirty="0" smtClean="0">
                          <a:solidFill>
                            <a:srgbClr val="339966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for </a:t>
                      </a:r>
                      <a:r>
                        <a:rPr lang="en-GB" sz="2800" b="1" i="0" u="none" strike="noStrike" kern="1200" baseline="0" noProof="0" dirty="0" smtClean="0">
                          <a:solidFill>
                            <a:srgbClr val="339966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ecological network area </a:t>
                      </a:r>
                      <a:endParaRPr lang="hr-HR" sz="2800" b="1" i="0" u="none" strike="noStrike" kern="1200" baseline="0" noProof="0" dirty="0" smtClean="0">
                        <a:solidFill>
                          <a:srgbClr val="339966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hr-HR" sz="2800" b="1" i="0" u="none" strike="noStrike" kern="1200" cap="none" normalizeH="0" baseline="0" noProof="0" dirty="0" smtClean="0">
                        <a:ln>
                          <a:noFill/>
                        </a:ln>
                        <a:solidFill>
                          <a:srgbClr val="339966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800" b="1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Main assessment is not needed!</a:t>
                      </a:r>
                      <a:endParaRPr kumimoji="0" lang="en-GB" sz="28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hr-HR" sz="2800" b="1" i="0" u="none" strike="noStrike" kern="1200" baseline="0" noProof="0" dirty="0" smtClean="0">
                        <a:solidFill>
                          <a:srgbClr val="339966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8421" name="AutoShape 53"/>
          <p:cNvSpPr>
            <a:spLocks noChangeArrowheads="1"/>
          </p:cNvSpPr>
          <p:nvPr/>
        </p:nvSpPr>
        <p:spPr bwMode="auto">
          <a:xfrm>
            <a:off x="2937195" y="2143087"/>
            <a:ext cx="73025" cy="288925"/>
          </a:xfrm>
          <a:prstGeom prst="downArrow">
            <a:avLst>
              <a:gd name="adj1" fmla="val 50000"/>
              <a:gd name="adj2" fmla="val 98913"/>
            </a:avLst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hr-HR" b="1" dirty="0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/>
          </p:cNvSpPr>
          <p:nvPr/>
        </p:nvSpPr>
        <p:spPr bwMode="auto">
          <a:xfrm>
            <a:off x="2424114" y="476251"/>
            <a:ext cx="7773987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>
              <a:defRPr sz="3600" b="1" i="1">
                <a:solidFill>
                  <a:srgbClr val="333399"/>
                </a:solidFill>
                <a:latin typeface="CG Omega" pitchFamily="34" charset="0"/>
              </a:defRPr>
            </a:lvl1pPr>
            <a:lvl2pPr algn="ctr">
              <a:defRPr sz="3600" b="1" i="1">
                <a:solidFill>
                  <a:srgbClr val="333399"/>
                </a:solidFill>
                <a:latin typeface="CG Omega" pitchFamily="34" charset="0"/>
              </a:defRPr>
            </a:lvl2pPr>
            <a:lvl3pPr algn="ctr">
              <a:defRPr sz="3600" b="1" i="1">
                <a:solidFill>
                  <a:srgbClr val="333399"/>
                </a:solidFill>
                <a:latin typeface="CG Omega" pitchFamily="34" charset="0"/>
              </a:defRPr>
            </a:lvl3pPr>
            <a:lvl4pPr algn="ctr">
              <a:defRPr sz="3600" b="1" i="1">
                <a:solidFill>
                  <a:srgbClr val="333399"/>
                </a:solidFill>
                <a:latin typeface="CG Omega" pitchFamily="34" charset="0"/>
              </a:defRPr>
            </a:lvl4pPr>
            <a:lvl5pPr algn="ctr">
              <a:defRPr sz="3600" b="1" i="1">
                <a:solidFill>
                  <a:srgbClr val="333399"/>
                </a:solidFill>
                <a:latin typeface="CG Omega" pitchFamily="34" charset="0"/>
              </a:defRPr>
            </a:lvl5pPr>
            <a:lvl6pPr marL="457200" algn="ctr" eaLnBrk="0" fontAlgn="base" hangingPunct="0">
              <a:spcBef>
                <a:spcPct val="0"/>
              </a:spcBef>
              <a:spcAft>
                <a:spcPct val="0"/>
              </a:spcAft>
              <a:defRPr sz="3600" b="1" i="1">
                <a:solidFill>
                  <a:srgbClr val="333399"/>
                </a:solidFill>
                <a:latin typeface="CG Omega" pitchFamily="34" charset="0"/>
              </a:defRPr>
            </a:lvl6pPr>
            <a:lvl7pPr marL="914400" algn="ctr" eaLnBrk="0" fontAlgn="base" hangingPunct="0">
              <a:spcBef>
                <a:spcPct val="0"/>
              </a:spcBef>
              <a:spcAft>
                <a:spcPct val="0"/>
              </a:spcAft>
              <a:defRPr sz="3600" b="1" i="1">
                <a:solidFill>
                  <a:srgbClr val="333399"/>
                </a:solidFill>
                <a:latin typeface="CG Omega" pitchFamily="34" charset="0"/>
              </a:defRPr>
            </a:lvl7pPr>
            <a:lvl8pPr marL="1371600" algn="ctr" eaLnBrk="0" fontAlgn="base" hangingPunct="0">
              <a:spcBef>
                <a:spcPct val="0"/>
              </a:spcBef>
              <a:spcAft>
                <a:spcPct val="0"/>
              </a:spcAft>
              <a:defRPr sz="3600" b="1" i="1">
                <a:solidFill>
                  <a:srgbClr val="333399"/>
                </a:solidFill>
                <a:latin typeface="CG Omega" pitchFamily="34" charset="0"/>
              </a:defRPr>
            </a:lvl8pPr>
            <a:lvl9pPr marL="1828800" algn="ctr" eaLnBrk="0" fontAlgn="base" hangingPunct="0">
              <a:spcBef>
                <a:spcPct val="0"/>
              </a:spcBef>
              <a:spcAft>
                <a:spcPct val="0"/>
              </a:spcAft>
              <a:defRPr sz="3600" b="1" i="1">
                <a:solidFill>
                  <a:srgbClr val="333399"/>
                </a:solidFill>
                <a:latin typeface="CG Omega" pitchFamily="34" charset="0"/>
              </a:defRPr>
            </a:lvl9pPr>
          </a:lstStyle>
          <a:p>
            <a:endParaRPr lang="hr-HR" sz="3400" dirty="0">
              <a:solidFill>
                <a:prstClr val="blac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Slika 15" descr="Usvoji šišmiša">
            <a:hlinkClick r:id="rId3" tgtFrame="&quot;_blank&quot;"/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7461" y="1522186"/>
            <a:ext cx="1005840" cy="936217"/>
          </a:xfrm>
          <a:prstGeom prst="rect">
            <a:avLst/>
          </a:prstGeom>
          <a:ln>
            <a:noFill/>
          </a:ln>
          <a:effectLst/>
          <a:scene3d>
            <a:camera prst="isometricOffAxis1Top"/>
            <a:lightRig rig="threePt" dir="t"/>
          </a:scene3d>
        </p:spPr>
      </p:pic>
      <p:sp>
        <p:nvSpPr>
          <p:cNvPr id="20" name="AutoShape 53"/>
          <p:cNvSpPr>
            <a:spLocks noChangeArrowheads="1"/>
          </p:cNvSpPr>
          <p:nvPr/>
        </p:nvSpPr>
        <p:spPr bwMode="auto">
          <a:xfrm>
            <a:off x="9551355" y="2143086"/>
            <a:ext cx="73025" cy="288925"/>
          </a:xfrm>
          <a:prstGeom prst="downArrow">
            <a:avLst>
              <a:gd name="adj1" fmla="val 50000"/>
              <a:gd name="adj2" fmla="val 98913"/>
            </a:avLst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hr-HR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6775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1850" y="121920"/>
            <a:ext cx="10515600" cy="1066799"/>
          </a:xfrm>
        </p:spPr>
        <p:txBody>
          <a:bodyPr>
            <a:normAutofit fontScale="90000"/>
          </a:bodyPr>
          <a:lstStyle/>
          <a:p>
            <a:r>
              <a:rPr lang="hr-HR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EIA </a:t>
            </a:r>
            <a:r>
              <a:rPr lang="hr-HR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sz="3600" b="1" cap="none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GB" sz="36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aa</a:t>
            </a:r>
            <a:r>
              <a:rPr lang="hr-HR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hr-HR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hr-HR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3600" b="1" cap="none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Legal framework </a:t>
            </a:r>
            <a:endParaRPr lang="en-GB" sz="3600" b="1" cap="none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1850" y="1553029"/>
            <a:ext cx="10515600" cy="4536621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ü"/>
            </a:pPr>
            <a:endParaRPr lang="hr-HR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en-GB" sz="2400" b="1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Regulation on environmental impact assessment </a:t>
            </a:r>
            <a:r>
              <a:rPr lang="en-GB" sz="1500" b="1" dirty="0" smtClean="0">
                <a:solidFill>
                  <a:srgbClr val="3399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Official </a:t>
            </a:r>
            <a:r>
              <a:rPr lang="en-GB" sz="1500" b="1" dirty="0">
                <a:solidFill>
                  <a:srgbClr val="3399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Gazette </a:t>
            </a:r>
            <a:r>
              <a:rPr lang="en-GB" sz="1500" b="1" dirty="0" smtClean="0">
                <a:solidFill>
                  <a:srgbClr val="3399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hr-HR" sz="1500" b="1" dirty="0" smtClean="0">
                <a:solidFill>
                  <a:srgbClr val="3399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sz="1500" b="1" dirty="0" smtClean="0">
                <a:solidFill>
                  <a:srgbClr val="3399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hr-HR" sz="1500" b="1" smtClean="0">
                <a:solidFill>
                  <a:srgbClr val="3399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  <a:endParaRPr lang="en-GB" sz="1500" b="1" dirty="0">
              <a:solidFill>
                <a:srgbClr val="3399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endParaRPr lang="hr-HR" sz="1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hr-HR" sz="1400" b="1" dirty="0">
              <a:solidFill>
                <a:srgbClr val="3399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hr-HR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hr-HR" sz="1600" dirty="0" smtClean="0"/>
          </a:p>
          <a:p>
            <a:pPr algn="l"/>
            <a:endParaRPr lang="hr-HR" sz="1600" dirty="0"/>
          </a:p>
          <a:p>
            <a:pPr algn="l"/>
            <a:endParaRPr lang="hr-HR" sz="1600" b="1" cap="none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2400" cap="none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Slika 4" descr="Usvoji šišmiša">
            <a:hlinkClick r:id="rId2" tgtFrame="&quot;_blank&quot;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059" y="746730"/>
            <a:ext cx="1005840" cy="624144"/>
          </a:xfrm>
          <a:prstGeom prst="rect">
            <a:avLst/>
          </a:prstGeom>
          <a:ln>
            <a:noFill/>
          </a:ln>
          <a:effectLst/>
          <a:scene3d>
            <a:camera prst="isometricOffAxis1Top"/>
            <a:lightRig rig="threePt" dir="t"/>
          </a:scene3d>
        </p:spPr>
      </p:pic>
      <p:pic>
        <p:nvPicPr>
          <p:cNvPr id="6" name="Slika 5" descr="Usvoji šišmiša">
            <a:hlinkClick r:id="rId2" tgtFrame="&quot;_blank&quot;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395" y="315494"/>
            <a:ext cx="597059" cy="339825"/>
          </a:xfrm>
          <a:prstGeom prst="rect">
            <a:avLst/>
          </a:prstGeom>
          <a:noFill/>
          <a:ln>
            <a:noFill/>
          </a:ln>
          <a:scene3d>
            <a:camera prst="isometricRightUp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2654639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913774" y="828564"/>
            <a:ext cx="10351752" cy="1202118"/>
          </a:xfrm>
        </p:spPr>
        <p:txBody>
          <a:bodyPr/>
          <a:lstStyle/>
          <a:p>
            <a:pPr lvl="0"/>
            <a:r>
              <a:rPr lang="hr-HR" b="1" cap="none" dirty="0" smtClean="0">
                <a:solidFill>
                  <a:srgbClr val="C00000"/>
                </a:solidFill>
                <a:latin typeface="CG Omega" pitchFamily="34" charset="0"/>
              </a:rPr>
              <a:t>EIA</a:t>
            </a:r>
            <a:r>
              <a:rPr lang="en-GB" b="1" cap="none" dirty="0" smtClean="0">
                <a:solidFill>
                  <a:srgbClr val="C00000"/>
                </a:solidFill>
                <a:latin typeface="CG Omega" pitchFamily="34" charset="0"/>
              </a:rPr>
              <a:t> </a:t>
            </a:r>
            <a:r>
              <a:rPr lang="en-GB" b="1" cap="none" dirty="0">
                <a:solidFill>
                  <a:srgbClr val="C00000"/>
                </a:solidFill>
                <a:latin typeface="CG Omega" pitchFamily="34" charset="0"/>
              </a:rPr>
              <a:t>(and AA) SCREENING</a:t>
            </a:r>
            <a:br>
              <a:rPr lang="en-GB" b="1" cap="none" dirty="0">
                <a:solidFill>
                  <a:srgbClr val="C00000"/>
                </a:solidFill>
                <a:latin typeface="CG Omega" pitchFamily="34" charset="0"/>
              </a:rPr>
            </a:br>
            <a:endParaRPr lang="hr-HR" dirty="0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78147" y="2315689"/>
            <a:ext cx="10351752" cy="2363190"/>
          </a:xfrm>
        </p:spPr>
        <p:txBody>
          <a:bodyPr>
            <a:normAutofit/>
          </a:bodyPr>
          <a:lstStyle/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n-GB" b="1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According to Article 25. of Regulation on environmental impact assessment the AA screening is conducted within EIA screening procedure. 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n-GB" b="1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Final decision in EIA screening procedure contains decision on weather EIA is needed or not and also decision on weather </a:t>
            </a:r>
            <a:r>
              <a:rPr lang="hr-HR" b="1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GB" b="1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ain assessment for ecological network is needed or not.</a:t>
            </a:r>
            <a:endParaRPr lang="hr-HR" b="1" cap="none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hr-HR" b="1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en-GB" b="1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different cases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endParaRPr lang="en-GB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3190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8842" y="0"/>
            <a:ext cx="5082638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11494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913774" y="828564"/>
            <a:ext cx="10351752" cy="1202118"/>
          </a:xfrm>
        </p:spPr>
        <p:txBody>
          <a:bodyPr/>
          <a:lstStyle/>
          <a:p>
            <a:pPr lvl="0"/>
            <a:r>
              <a:rPr lang="hr-HR" b="1" cap="none" dirty="0" smtClean="0">
                <a:solidFill>
                  <a:srgbClr val="C00000"/>
                </a:solidFill>
                <a:latin typeface="CG Omega" pitchFamily="34" charset="0"/>
              </a:rPr>
              <a:t>EIA</a:t>
            </a:r>
            <a:r>
              <a:rPr lang="en-GB" b="1" cap="none" dirty="0" smtClean="0">
                <a:solidFill>
                  <a:srgbClr val="C00000"/>
                </a:solidFill>
                <a:latin typeface="CG Omega" pitchFamily="34" charset="0"/>
              </a:rPr>
              <a:t> </a:t>
            </a:r>
            <a:r>
              <a:rPr lang="hr-HR" b="1" cap="none" dirty="0" err="1" smtClean="0">
                <a:solidFill>
                  <a:srgbClr val="C00000"/>
                </a:solidFill>
                <a:latin typeface="CG Omega" pitchFamily="34" charset="0"/>
              </a:rPr>
              <a:t>mandatory</a:t>
            </a:r>
            <a:r>
              <a:rPr lang="en-GB" b="1" cap="none" dirty="0">
                <a:solidFill>
                  <a:srgbClr val="C00000"/>
                </a:solidFill>
                <a:latin typeface="CG Omega" pitchFamily="34" charset="0"/>
              </a:rPr>
              <a:t/>
            </a:r>
            <a:br>
              <a:rPr lang="en-GB" b="1" cap="none" dirty="0">
                <a:solidFill>
                  <a:srgbClr val="C00000"/>
                </a:solidFill>
                <a:latin typeface="CG Omega" pitchFamily="34" charset="0"/>
              </a:rPr>
            </a:br>
            <a:endParaRPr lang="hr-HR" dirty="0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78147" y="2066307"/>
            <a:ext cx="10351752" cy="4001984"/>
          </a:xfrm>
        </p:spPr>
        <p:txBody>
          <a:bodyPr>
            <a:normAutofit/>
          </a:bodyPr>
          <a:lstStyle/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n-GB" b="1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results of AA screening procedure must be performed BEFORE project developer is inquiring EIA procedure for the project that is likely to have a significant </a:t>
            </a:r>
            <a:r>
              <a:rPr lang="hr-HR" b="1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impact</a:t>
            </a:r>
            <a:r>
              <a:rPr lang="en-GB" b="1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on environment</a:t>
            </a:r>
            <a:r>
              <a:rPr lang="hr-HR" b="1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GB" b="1" cap="none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GB" b="1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case 1 – decision on acceptability of the project for the ecological network area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GB" b="1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GB" b="1" cap="none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 assessment is not needed!</a:t>
            </a:r>
          </a:p>
          <a:p>
            <a:pPr algn="just"/>
            <a:r>
              <a:rPr lang="en-GB" b="1" cap="none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GB" b="1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case 2 – significant </a:t>
            </a:r>
            <a:r>
              <a:rPr lang="hr-HR" b="1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impact</a:t>
            </a:r>
            <a:r>
              <a:rPr lang="hr-HR" b="1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b="1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the project on ecological network area cannot be </a:t>
            </a:r>
            <a:r>
              <a:rPr lang="hr-HR" b="1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  <a:r>
              <a:rPr lang="en-GB" b="1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excluded --- </a:t>
            </a:r>
            <a:r>
              <a:rPr lang="en-GB" b="1" cap="none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decision</a:t>
            </a:r>
            <a:r>
              <a:rPr lang="hr-HR" b="1" cap="none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b="1" cap="none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 the need to perform Main assessment. </a:t>
            </a:r>
            <a:endParaRPr lang="hr-HR" b="1" cap="none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hr-HR" b="1" cap="none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hr-HR" b="1" cap="none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GB" b="1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 assessment being one of the chapters in EIA report (Study) </a:t>
            </a:r>
            <a:r>
              <a:rPr lang="hr-HR" b="1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r>
              <a:rPr lang="en-GB" b="1" cap="none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GB" b="1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/>
            <a:endParaRPr lang="en-GB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Slika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389" y="190004"/>
            <a:ext cx="1745673" cy="629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393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pljica">
  <a:themeElements>
    <a:clrScheme name="Kapljica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Kapljica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pljica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1_Kapljica">
  <a:themeElements>
    <a:clrScheme name="Kapljica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Kapljica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pljica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roplet" id="{8984A317-299A-4E50-B45D-BFC9EDE2337A}" vid="{A633B6A3-9E7F-4C10-9C98-2517A3134361}"/>
    </a:ext>
  </a:extLst>
</a:theme>
</file>

<file path=ppt/theme/theme3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927</TotalTime>
  <Words>328</Words>
  <Application>Microsoft Office PowerPoint</Application>
  <PresentationFormat>Prilagođeno</PresentationFormat>
  <Paragraphs>81</Paragraphs>
  <Slides>10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Naslovi slajdova</vt:lpstr>
      </vt:variant>
      <vt:variant>
        <vt:i4>10</vt:i4>
      </vt:variant>
    </vt:vector>
  </HeadingPairs>
  <TitlesOfParts>
    <vt:vector size="12" baseType="lpstr">
      <vt:lpstr>Kapljica</vt:lpstr>
      <vt:lpstr>1_Kapljica</vt:lpstr>
      <vt:lpstr>PowerPointova prezentacija</vt:lpstr>
      <vt:lpstr>SEA/EIA (and aa) Common Legal Framework </vt:lpstr>
      <vt:lpstr>SEA (and aa) Legal Framework </vt:lpstr>
      <vt:lpstr>PowerPointova prezentacija</vt:lpstr>
      <vt:lpstr>PowerPointova prezentacija</vt:lpstr>
      <vt:lpstr>EIA (and aa) Legal framework </vt:lpstr>
      <vt:lpstr>EIA (and AA) SCREENING </vt:lpstr>
      <vt:lpstr>PowerPointova prezentacija</vt:lpstr>
      <vt:lpstr>EIA mandatory </vt:lpstr>
      <vt:lpstr>PowerPointova prezentacija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ECRAN -1st Environmental Assessment Working Group Training of Trainees   Mine SEA/EIA related challenges  in Croatia</dc:title>
  <dc:creator>Ana</dc:creator>
  <cp:lastModifiedBy>Ivana Lalić</cp:lastModifiedBy>
  <cp:revision>237</cp:revision>
  <dcterms:created xsi:type="dcterms:W3CDTF">2014-09-15T20:30:07Z</dcterms:created>
  <dcterms:modified xsi:type="dcterms:W3CDTF">2014-10-29T13:59:45Z</dcterms:modified>
</cp:coreProperties>
</file>