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Case example: </a:t>
            </a:r>
            <a:br>
              <a:rPr lang="en-GB" dirty="0" smtClean="0"/>
            </a:br>
            <a:r>
              <a:rPr lang="en-GB" dirty="0" smtClean="0"/>
              <a:t>AA for the 2</a:t>
            </a:r>
            <a:r>
              <a:rPr lang="en-GB" baseline="30000" dirty="0" smtClean="0"/>
              <a:t>nd</a:t>
            </a:r>
            <a:r>
              <a:rPr lang="en-GB" dirty="0" smtClean="0"/>
              <a:t> Transport Sector Strategy </a:t>
            </a:r>
            <a:r>
              <a:rPr lang="en-US" dirty="0" smtClean="0"/>
              <a:t>of the Czech Republic </a:t>
            </a:r>
            <a:br>
              <a:rPr lang="en-US" dirty="0" smtClean="0"/>
            </a:br>
            <a:r>
              <a:rPr lang="en-US" dirty="0" smtClean="0"/>
              <a:t>for 2014-2050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en-GB" dirty="0" smtClean="0"/>
              <a:t>Zagreb, October 30 – 31,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Evaluation of specific measures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US" sz="2400" dirty="0" smtClean="0"/>
              <a:t>Significant negative impacts on Natura 2000 sites identified for several clusters </a:t>
            </a:r>
          </a:p>
          <a:p>
            <a:pPr lvl="1" hangingPunct="0"/>
            <a:r>
              <a:rPr lang="en-US" sz="2000" dirty="0" smtClean="0"/>
              <a:t>Roads </a:t>
            </a:r>
          </a:p>
          <a:p>
            <a:pPr lvl="1" hangingPunct="0"/>
            <a:r>
              <a:rPr lang="en-US" sz="2000" dirty="0" smtClean="0"/>
              <a:t>Railroads </a:t>
            </a:r>
          </a:p>
          <a:p>
            <a:pPr lvl="1" hangingPunct="0"/>
            <a:r>
              <a:rPr lang="en-US" sz="2000" dirty="0" smtClean="0"/>
              <a:t>Infrastructure for water transport (locks/chambers, navigation channels)</a:t>
            </a:r>
          </a:p>
          <a:p>
            <a:pPr hangingPunct="0"/>
            <a:endParaRPr lang="en-US" sz="2400" dirty="0" smtClean="0"/>
          </a:p>
          <a:p>
            <a:pPr hangingPunct="0"/>
            <a:r>
              <a:rPr lang="en-US" sz="2400" dirty="0" smtClean="0"/>
              <a:t>These clusters were proposed to be removed from 2TSS </a:t>
            </a:r>
          </a:p>
          <a:p>
            <a:pPr hangingPunct="0"/>
            <a:r>
              <a:rPr lang="en-US" sz="2400" dirty="0" smtClean="0"/>
              <a:t>After ‘tough fights’ this was accepted by the Ministry </a:t>
            </a:r>
          </a:p>
          <a:p>
            <a:pPr hangingPunct="0"/>
            <a:endParaRPr lang="en-US" sz="2400" dirty="0" smtClean="0"/>
          </a:p>
          <a:p>
            <a:pPr lvl="1" hangingPunct="0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US" sz="2400" dirty="0" smtClean="0"/>
              <a:t>2TSS will not have significant negative impacts on Natura 2000</a:t>
            </a:r>
          </a:p>
          <a:p>
            <a:pPr lvl="0" hangingPunct="0"/>
            <a:endParaRPr lang="en-US" sz="2400" dirty="0" smtClean="0"/>
          </a:p>
          <a:p>
            <a:pPr lvl="0" hangingPunct="0"/>
            <a:r>
              <a:rPr lang="en-US" sz="2400" dirty="0" smtClean="0"/>
              <a:t>However, certain conditions have to be followed </a:t>
            </a:r>
          </a:p>
          <a:p>
            <a:pPr lvl="1" hangingPunct="0"/>
            <a:r>
              <a:rPr lang="en-US" sz="2000" dirty="0" smtClean="0"/>
              <a:t>EIA (including AA) with ‘positive’ statement has to be carried out for water lock on Elbe River </a:t>
            </a:r>
          </a:p>
          <a:p>
            <a:pPr lvl="1" hangingPunct="0"/>
            <a:r>
              <a:rPr lang="en-US" sz="2000" dirty="0" smtClean="0"/>
              <a:t>MCA to be used for project evaluation has to include detailed evaluation of likely impacts on Natura 2000 </a:t>
            </a:r>
            <a:endParaRPr lang="en-US" sz="2400" dirty="0" smtClean="0"/>
          </a:p>
          <a:p>
            <a:pPr lvl="1" hangingPunct="0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Transport Sector Strategy (2TSS)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2453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Selects priority transport projects for implementation in 2014-2020, 2020-2035 and 2035-2050.</a:t>
            </a:r>
          </a:p>
          <a:p>
            <a:endParaRPr lang="en-US" sz="1300" dirty="0" smtClean="0"/>
          </a:p>
          <a:p>
            <a:r>
              <a:rPr lang="en-US" sz="2400" dirty="0" smtClean="0"/>
              <a:t>Over 1270 road projects in 260 clusters, 360 rail projects in 90 cluster, and 20 water projects in 3 clusters</a:t>
            </a:r>
          </a:p>
          <a:p>
            <a:endParaRPr lang="en-US" sz="1300" dirty="0" smtClean="0"/>
          </a:p>
          <a:p>
            <a:r>
              <a:rPr lang="en-US" sz="2400" dirty="0" smtClean="0"/>
              <a:t>Information on current and predicted transport intensities with and without proposed projects in year 2050, locations of all corridors +/- 1 km, </a:t>
            </a:r>
            <a:r>
              <a:rPr lang="en-US" sz="2400" dirty="0" err="1" smtClean="0"/>
              <a:t>iso</a:t>
            </a:r>
            <a:r>
              <a:rPr lang="en-US" sz="2400" dirty="0" smtClean="0"/>
              <a:t>-lines </a:t>
            </a:r>
          </a:p>
          <a:p>
            <a:endParaRPr lang="en-US" sz="1200" dirty="0" smtClean="0"/>
          </a:p>
          <a:p>
            <a:r>
              <a:rPr lang="en-US" sz="2400" dirty="0" smtClean="0"/>
              <a:t>Multicriterial analysis</a:t>
            </a:r>
          </a:p>
          <a:p>
            <a:pPr lvl="1"/>
            <a:r>
              <a:rPr lang="en-US" sz="2200" dirty="0" smtClean="0"/>
              <a:t>Needs for the project (economic, transport, etc.)</a:t>
            </a:r>
          </a:p>
          <a:p>
            <a:pPr lvl="1"/>
            <a:r>
              <a:rPr lang="en-US" sz="2200" dirty="0" smtClean="0"/>
              <a:t>Risks that the project  faces (formal criteria related to land-use planning and EIA), and </a:t>
            </a:r>
          </a:p>
          <a:p>
            <a:pPr lvl="1"/>
            <a:r>
              <a:rPr lang="en-US" sz="2200" dirty="0" smtClean="0"/>
              <a:t>Preliminary CBA</a:t>
            </a:r>
            <a:endParaRPr 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SEA started in Dec 2011, completed in Sept 2013</a:t>
            </a:r>
          </a:p>
          <a:p>
            <a:r>
              <a:rPr lang="en-US" sz="2600" dirty="0" smtClean="0"/>
              <a:t>Based on opinion from Natura 2000 management authorities, AA had to be conducted 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Key issues</a:t>
            </a:r>
          </a:p>
          <a:p>
            <a:pPr lvl="1"/>
            <a:r>
              <a:rPr lang="en-US" dirty="0" smtClean="0"/>
              <a:t>Biodiversity and </a:t>
            </a:r>
            <a:r>
              <a:rPr lang="en-US" b="1" dirty="0" smtClean="0">
                <a:solidFill>
                  <a:srgbClr val="FF0000"/>
                </a:solidFill>
              </a:rPr>
              <a:t>Natura 2000</a:t>
            </a:r>
          </a:p>
          <a:p>
            <a:pPr lvl="1"/>
            <a:r>
              <a:rPr lang="en-US" dirty="0" smtClean="0"/>
              <a:t>Air quality (urban areas, ecosystems) </a:t>
            </a:r>
          </a:p>
          <a:p>
            <a:pPr lvl="1"/>
            <a:r>
              <a:rPr lang="en-US" dirty="0" smtClean="0"/>
              <a:t>Health (air quality, noise, accessibility) </a:t>
            </a:r>
          </a:p>
          <a:p>
            <a:pPr lvl="1"/>
            <a:r>
              <a:rPr lang="en-US" dirty="0" smtClean="0"/>
              <a:t>Other: water, cultural heritage, forests, soil </a:t>
            </a:r>
          </a:p>
          <a:p>
            <a:pPr lvl="1"/>
            <a:r>
              <a:rPr lang="en-US" dirty="0" smtClean="0"/>
              <a:t>Transboundary impacts </a:t>
            </a:r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Biodiversity and Natura 2000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sz="2400" dirty="0" smtClean="0"/>
              <a:t>Natura 2000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Special protected areas; Habitats of specially protected species  of national importance;  Areas with occurrence of many specially protected species</a:t>
            </a:r>
          </a:p>
          <a:p>
            <a:pPr marL="514350" indent="-514350">
              <a:buAutoNum type="arabicParenR" startAt="2"/>
            </a:pPr>
            <a:r>
              <a:rPr lang="en-US" sz="2400" dirty="0" smtClean="0"/>
              <a:t>Loss of natural habitats </a:t>
            </a:r>
          </a:p>
          <a:p>
            <a:pPr marL="514350" indent="-514350">
              <a:buAutoNum type="arabicParenR" startAt="3"/>
            </a:pPr>
            <a:r>
              <a:rPr lang="en-US" sz="2400" dirty="0" smtClean="0"/>
              <a:t>Important landscape feature, Supra-regional and regional territorial systems of ecological stability</a:t>
            </a:r>
          </a:p>
          <a:p>
            <a:pPr marL="514350" indent="-514350">
              <a:buAutoNum type="arabicParenR" startAt="3"/>
            </a:pPr>
            <a:r>
              <a:rPr lang="en-US" sz="2400" dirty="0" smtClean="0"/>
              <a:t>Natural parks, Scenic landscapes,</a:t>
            </a:r>
          </a:p>
          <a:p>
            <a:pPr marL="514350" indent="-514350">
              <a:buAutoNum type="arabicParenR" startAt="3"/>
            </a:pPr>
            <a:r>
              <a:rPr lang="en-US" sz="2400" dirty="0" smtClean="0"/>
              <a:t>Landscape fragmentation (new projects in unfragmented area by traffic; in areas important for migration)</a:t>
            </a:r>
          </a:p>
          <a:p>
            <a:pPr marL="514350" indent="-514350">
              <a:buAutoNum type="arabicParenR" startAt="3"/>
            </a:pPr>
            <a:r>
              <a:rPr lang="en-US" sz="2400" dirty="0" smtClean="0"/>
              <a:t>Water regime of landscape (wetlands, protected areas for natural accumulation of water and large forest areas)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 to 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US" sz="2400" b="1" dirty="0" smtClean="0">
                <a:solidFill>
                  <a:srgbClr val="FF0000"/>
                </a:solidFill>
              </a:rPr>
              <a:t>Fully integrated in SEA</a:t>
            </a:r>
          </a:p>
          <a:p>
            <a:pPr lvl="0" hangingPunct="0"/>
            <a:r>
              <a:rPr lang="en-US" sz="2400" dirty="0" smtClean="0"/>
              <a:t>AA expert addressed also impacts on biodiversity and </a:t>
            </a:r>
            <a:r>
              <a:rPr lang="en-US" sz="2400" dirty="0" smtClean="0"/>
              <a:t>ecosystems, </a:t>
            </a:r>
            <a:r>
              <a:rPr lang="en-US" sz="2400" b="1" dirty="0" smtClean="0">
                <a:solidFill>
                  <a:srgbClr val="FF0000"/>
                </a:solidFill>
              </a:rPr>
              <a:t>joint inputs to 2TSS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0" hangingPunct="0"/>
            <a:r>
              <a:rPr lang="en-US" sz="2400" dirty="0" smtClean="0"/>
              <a:t>Specific chapter in SEA report summarizing key findings regarding Natura 2000 + full AA report in the annex </a:t>
            </a:r>
          </a:p>
          <a:p>
            <a:pPr lvl="0" hangingPunct="0"/>
            <a:endParaRPr lang="en-US" sz="2400" dirty="0" smtClean="0"/>
          </a:p>
          <a:p>
            <a:pPr lvl="0" hangingPunct="0"/>
            <a:r>
              <a:rPr lang="en-US" sz="2400" dirty="0" smtClean="0"/>
              <a:t>AA focused on relevant parts of the 2TSS</a:t>
            </a:r>
          </a:p>
          <a:p>
            <a:pPr lvl="1" hangingPunct="0"/>
            <a:r>
              <a:rPr lang="en-US" sz="2000" dirty="0" smtClean="0"/>
              <a:t>Principles and objectives</a:t>
            </a:r>
          </a:p>
          <a:p>
            <a:pPr lvl="1" hangingPunct="0"/>
            <a:r>
              <a:rPr lang="en-US" sz="2000" dirty="0" smtClean="0"/>
              <a:t>Measures for transport infrastructure development</a:t>
            </a:r>
          </a:p>
          <a:p>
            <a:pPr lvl="1" hangingPunct="0"/>
            <a:r>
              <a:rPr lang="en-US" sz="2000" dirty="0" smtClean="0"/>
              <a:t>Methodology for project evaluation</a:t>
            </a:r>
          </a:p>
          <a:p>
            <a:pPr lvl="1" hangingPunct="0"/>
            <a:r>
              <a:rPr lang="en-US" sz="2000" dirty="0" smtClean="0"/>
              <a:t>2TSS implementation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 to 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US" sz="2400" dirty="0" smtClean="0"/>
              <a:t>2TSS is a country-wide strategy, therefore </a:t>
            </a:r>
            <a:r>
              <a:rPr lang="en-US" sz="2400" b="1" dirty="0" smtClean="0">
                <a:solidFill>
                  <a:srgbClr val="FF0000"/>
                </a:solidFill>
              </a:rPr>
              <a:t>all Natura 2000 sites could be potentially affected</a:t>
            </a:r>
            <a:r>
              <a:rPr lang="en-US" sz="2400" dirty="0" smtClean="0"/>
              <a:t> (1082+41)</a:t>
            </a:r>
          </a:p>
        </p:txBody>
      </p:sp>
      <p:pic>
        <p:nvPicPr>
          <p:cNvPr id="1026" name="Picture 2" descr="PO_CR_2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578" y="404664"/>
            <a:ext cx="9026117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EVL_CR_2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67" y="404664"/>
            <a:ext cx="906523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 to 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US" sz="2400" dirty="0" smtClean="0"/>
              <a:t>2TSS is a country-wide strategy, therefore </a:t>
            </a:r>
            <a:r>
              <a:rPr lang="en-US" sz="2400" b="1" dirty="0" smtClean="0">
                <a:solidFill>
                  <a:srgbClr val="FF0000"/>
                </a:solidFill>
              </a:rPr>
              <a:t>all Natura 2000 sites could be potentially affected</a:t>
            </a:r>
            <a:r>
              <a:rPr lang="en-US" sz="2400" dirty="0" smtClean="0"/>
              <a:t> (1082+41)</a:t>
            </a:r>
          </a:p>
          <a:p>
            <a:pPr lvl="0" hangingPunct="0"/>
            <a:endParaRPr lang="en-US" sz="2400" dirty="0" smtClean="0"/>
          </a:p>
          <a:p>
            <a:pPr lvl="0" hangingPunct="0"/>
            <a:r>
              <a:rPr lang="en-US" sz="2400" dirty="0" smtClean="0"/>
              <a:t>Scale used for impacts</a:t>
            </a:r>
          </a:p>
          <a:p>
            <a:pPr lvl="1" hangingPunct="0">
              <a:buNone/>
            </a:pPr>
            <a:r>
              <a:rPr lang="en-US" sz="2000" dirty="0" smtClean="0"/>
              <a:t>-2	Significant negative impact </a:t>
            </a:r>
          </a:p>
          <a:p>
            <a:pPr lvl="1" hangingPunct="0">
              <a:buNone/>
            </a:pPr>
            <a:r>
              <a:rPr lang="en-US" sz="2000" dirty="0" smtClean="0"/>
              <a:t>-1	Moderate negative impact</a:t>
            </a:r>
          </a:p>
          <a:p>
            <a:pPr lvl="1" hangingPunct="0">
              <a:buNone/>
            </a:pPr>
            <a:r>
              <a:rPr lang="en-US" sz="2000" dirty="0" smtClean="0"/>
              <a:t>0	‘Zero’ impact</a:t>
            </a:r>
          </a:p>
          <a:p>
            <a:pPr lvl="1" hangingPunct="0">
              <a:buNone/>
            </a:pPr>
            <a:r>
              <a:rPr lang="en-US" sz="2000" dirty="0" smtClean="0"/>
              <a:t>+1	Moderate positive impact</a:t>
            </a:r>
          </a:p>
          <a:p>
            <a:pPr lvl="1" hangingPunct="0">
              <a:buNone/>
            </a:pPr>
            <a:r>
              <a:rPr lang="en-US" sz="2000" dirty="0" smtClean="0"/>
              <a:t>+2	Significant positive impact</a:t>
            </a:r>
          </a:p>
          <a:p>
            <a:pPr lvl="1" hangingPunct="0">
              <a:buNone/>
            </a:pPr>
            <a:r>
              <a:rPr lang="en-US" sz="2000" dirty="0" smtClean="0"/>
              <a:t>?	Impact cannot be evaluated </a:t>
            </a:r>
          </a:p>
          <a:p>
            <a:pPr lvl="0" hangingPunct="0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Evaluation of priorities and 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US" sz="2400" dirty="0" smtClean="0"/>
              <a:t>Difficult to evaluate, the impacts will depend on the way of implementation</a:t>
            </a:r>
          </a:p>
          <a:p>
            <a:pPr lvl="0" hangingPunct="0"/>
            <a:endParaRPr lang="en-US" sz="2400" dirty="0" smtClean="0"/>
          </a:p>
          <a:p>
            <a:pPr lvl="0" hangingPunct="0"/>
            <a:r>
              <a:rPr lang="en-US" sz="2400" dirty="0" smtClean="0"/>
              <a:t>Risks regarding Natura 2000 relate to all objectives, whose implementation requires construction of new transport infrastructure or significant modifications of existing one </a:t>
            </a:r>
          </a:p>
          <a:p>
            <a:pPr lvl="0" hangingPunct="0"/>
            <a:endParaRPr lang="en-US" sz="2400" dirty="0" smtClean="0"/>
          </a:p>
          <a:p>
            <a:pPr lvl="0" hangingPunct="0"/>
            <a:r>
              <a:rPr lang="en-US" sz="2400" dirty="0" smtClean="0"/>
              <a:t>However, the likely impacts can be often avoided by routing or technical measures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Evaluation of specific measures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US" sz="2400" dirty="0" smtClean="0"/>
              <a:t>All clusters evaluated based on </a:t>
            </a:r>
          </a:p>
          <a:p>
            <a:pPr lvl="1" hangingPunct="0"/>
            <a:r>
              <a:rPr lang="en-US" sz="2000" dirty="0" smtClean="0"/>
              <a:t>GIS data (i.e. likely territorial conflicts)</a:t>
            </a:r>
          </a:p>
          <a:p>
            <a:pPr lvl="1" hangingPunct="0"/>
            <a:r>
              <a:rPr lang="en-US" sz="2000" dirty="0" smtClean="0"/>
              <a:t>Information from previous studies (EIA etc.)</a:t>
            </a:r>
          </a:p>
          <a:p>
            <a:pPr lvl="1" hangingPunct="0"/>
            <a:r>
              <a:rPr lang="en-US" sz="2000" dirty="0" smtClean="0"/>
              <a:t>Knowledge of the Natura 2000 sites at risk </a:t>
            </a:r>
          </a:p>
          <a:p>
            <a:pPr hangingPunct="0"/>
            <a:endParaRPr lang="en-US" sz="2400" dirty="0" smtClean="0"/>
          </a:p>
          <a:p>
            <a:pPr hangingPunct="0"/>
            <a:r>
              <a:rPr lang="en-US" sz="2400" dirty="0" smtClean="0"/>
              <a:t>Following was determined for each cluster</a:t>
            </a:r>
          </a:p>
          <a:p>
            <a:pPr lvl="1" hangingPunct="0"/>
            <a:r>
              <a:rPr lang="en-US" sz="2000" dirty="0" smtClean="0"/>
              <a:t>Scale of likely impact</a:t>
            </a:r>
          </a:p>
          <a:p>
            <a:pPr lvl="1" hangingPunct="0"/>
            <a:r>
              <a:rPr lang="en-US" sz="2000" dirty="0" smtClean="0"/>
              <a:t>Natura 2000 site(s) likely to be affected</a:t>
            </a:r>
          </a:p>
          <a:p>
            <a:pPr lvl="1" hangingPunct="0"/>
            <a:r>
              <a:rPr lang="en-US" sz="2000" dirty="0" smtClean="0"/>
              <a:t>Verbal description of likely impacts (what exactly can cause impacts, which specific features of the site can be affected)</a:t>
            </a:r>
          </a:p>
          <a:p>
            <a:pPr lvl="1" hangingPunct="0"/>
            <a:r>
              <a:rPr lang="en-US" sz="2000" dirty="0" smtClean="0"/>
              <a:t> Proposed mitigation measures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535</Words>
  <Application>Microsoft Office PowerPoint</Application>
  <PresentationFormat>Předvádění na obrazovce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Office Theme</vt:lpstr>
      <vt:lpstr>Case example:  AA for the 2nd Transport Sector Strategy of the Czech Republic  for 2014-2050</vt:lpstr>
      <vt:lpstr>2nd Transport Sector Strategy (2TSS)</vt:lpstr>
      <vt:lpstr>SEA</vt:lpstr>
      <vt:lpstr>Biodiversity and Natura 2000</vt:lpstr>
      <vt:lpstr>Approach to AA</vt:lpstr>
      <vt:lpstr>Approach to AA</vt:lpstr>
      <vt:lpstr>Approach to AA</vt:lpstr>
      <vt:lpstr>Evaluation of priorities and objectives </vt:lpstr>
      <vt:lpstr>Evaluation of specific measures </vt:lpstr>
      <vt:lpstr>Evaluation of specific measures </vt:lpstr>
      <vt:lpstr>Conclusions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90</cp:revision>
  <dcterms:created xsi:type="dcterms:W3CDTF">2013-10-30T11:37:35Z</dcterms:created>
  <dcterms:modified xsi:type="dcterms:W3CDTF">2014-10-30T12:57:11Z</dcterms:modified>
</cp:coreProperties>
</file>