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57" r:id="rId3"/>
    <p:sldId id="262" r:id="rId4"/>
    <p:sldId id="274" r:id="rId5"/>
    <p:sldId id="269" r:id="rId6"/>
    <p:sldId id="264" r:id="rId7"/>
    <p:sldId id="260" r:id="rId8"/>
    <p:sldId id="279" r:id="rId9"/>
    <p:sldId id="267" r:id="rId10"/>
    <p:sldId id="281" r:id="rId11"/>
    <p:sldId id="280" r:id="rId12"/>
    <p:sldId id="285" r:id="rId13"/>
    <p:sldId id="284" r:id="rId14"/>
    <p:sldId id="287" r:id="rId15"/>
    <p:sldId id="286" r:id="rId16"/>
    <p:sldId id="265" r:id="rId17"/>
    <p:sldId id="283" r:id="rId18"/>
    <p:sldId id="282" r:id="rId19"/>
    <p:sldId id="278" r:id="rId20"/>
    <p:sldId id="277" r:id="rId21"/>
    <p:sldId id="276" r:id="rId22"/>
    <p:sldId id="275" r:id="rId23"/>
    <p:sldId id="273" r:id="rId24"/>
    <p:sldId id="272" r:id="rId25"/>
    <p:sldId id="271" r:id="rId26"/>
    <p:sldId id="270" r:id="rId27"/>
    <p:sldId id="259" r:id="rId28"/>
    <p:sldId id="289" r:id="rId29"/>
    <p:sldId id="288" r:id="rId30"/>
    <p:sldId id="258" r:id="rId31"/>
    <p:sldId id="290" r:id="rId32"/>
    <p:sldId id="291" r:id="rId33"/>
    <p:sldId id="292" r:id="rId34"/>
    <p:sldId id="263" r:id="rId35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3" autoAdjust="0"/>
  </p:normalViewPr>
  <p:slideViewPr>
    <p:cSldViewPr>
      <p:cViewPr varScale="1">
        <p:scale>
          <a:sx n="84" d="100"/>
          <a:sy n="84" d="100"/>
        </p:scale>
        <p:origin x="-90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ivatno\My%20Documents\ECRAN_EIA_SEA\Tablice_2008_2014_OPZEM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ivatno\My%20Documents\ECRAN_EIA_SEA\Tablice_2008_2014_OPZEM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ivatno\My%20Documents\ECRAN_EIA_SEA\Tablice_2008_2014_OPZEM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ivatno\My%20Documents\ECRAN_EIA_SEA\Tablice_2008_2014_OPZEM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ivatno\My%20Documents\ECRAN_EIA_SEA\Tablice_2008_2014_OPZEM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ivatno\My%20Documents\ECRAN_EIA_SEA\Tablice_2008_2014_OPZEM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9532249190500673E-2"/>
          <c:y val="1.9582892624338051E-2"/>
          <c:w val="0.78401944602285534"/>
          <c:h val="0.88398180935194171"/>
        </c:manualLayout>
      </c:layout>
      <c:barChart>
        <c:barDir val="col"/>
        <c:grouping val="clustered"/>
        <c:varyColors val="0"/>
        <c:ser>
          <c:idx val="0"/>
          <c:order val="0"/>
          <c:tx>
            <c:v>screened out</c:v>
          </c:tx>
          <c:invertIfNegative val="0"/>
          <c:cat>
            <c:strRef>
              <c:f>engleski!$C$66:$I$66</c:f>
              <c:strCach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2014*</c:v>
                </c:pt>
              </c:strCache>
            </c:strRef>
          </c:cat>
          <c:val>
            <c:numRef>
              <c:f>engleski!$C$67:$I$67</c:f>
              <c:numCache>
                <c:formatCode>0;[Red]0</c:formatCode>
                <c:ptCount val="7"/>
                <c:pt idx="0">
                  <c:v>141</c:v>
                </c:pt>
                <c:pt idx="1">
                  <c:v>198</c:v>
                </c:pt>
                <c:pt idx="2">
                  <c:v>202</c:v>
                </c:pt>
                <c:pt idx="3">
                  <c:v>371</c:v>
                </c:pt>
                <c:pt idx="4">
                  <c:v>317</c:v>
                </c:pt>
                <c:pt idx="5">
                  <c:v>244</c:v>
                </c:pt>
                <c:pt idx="6">
                  <c:v>334</c:v>
                </c:pt>
              </c:numCache>
            </c:numRef>
          </c:val>
        </c:ser>
        <c:ser>
          <c:idx val="1"/>
          <c:order val="1"/>
          <c:tx>
            <c:v>AA</c:v>
          </c:tx>
          <c:invertIfNegative val="0"/>
          <c:cat>
            <c:strRef>
              <c:f>engleski!$C$66:$I$66</c:f>
              <c:strCach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2014*</c:v>
                </c:pt>
              </c:strCache>
            </c:strRef>
          </c:cat>
          <c:val>
            <c:numRef>
              <c:f>engleski!$C$68:$I$68</c:f>
              <c:numCache>
                <c:formatCode>0;[Red]0</c:formatCode>
                <c:ptCount val="7"/>
                <c:pt idx="0">
                  <c:v>38</c:v>
                </c:pt>
                <c:pt idx="1">
                  <c:v>27</c:v>
                </c:pt>
                <c:pt idx="2">
                  <c:v>18</c:v>
                </c:pt>
                <c:pt idx="3">
                  <c:v>17</c:v>
                </c:pt>
                <c:pt idx="4">
                  <c:v>30</c:v>
                </c:pt>
                <c:pt idx="5">
                  <c:v>60</c:v>
                </c:pt>
                <c:pt idx="6">
                  <c:v>60</c:v>
                </c:pt>
              </c:numCache>
            </c:numRef>
          </c:val>
        </c:ser>
        <c:ser>
          <c:idx val="2"/>
          <c:order val="2"/>
          <c:tx>
            <c:v>total screening</c:v>
          </c:tx>
          <c:invertIfNegative val="0"/>
          <c:cat>
            <c:strRef>
              <c:f>engleski!$C$66:$I$66</c:f>
              <c:strCach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2014*</c:v>
                </c:pt>
              </c:strCache>
            </c:strRef>
          </c:cat>
          <c:val>
            <c:numRef>
              <c:f>engleski!$C$69:$I$69</c:f>
              <c:numCache>
                <c:formatCode>0;[Red]0</c:formatCode>
                <c:ptCount val="7"/>
                <c:pt idx="0">
                  <c:v>179</c:v>
                </c:pt>
                <c:pt idx="1">
                  <c:v>225</c:v>
                </c:pt>
                <c:pt idx="2">
                  <c:v>220</c:v>
                </c:pt>
                <c:pt idx="3">
                  <c:v>388</c:v>
                </c:pt>
                <c:pt idx="4">
                  <c:v>347</c:v>
                </c:pt>
                <c:pt idx="5">
                  <c:v>304</c:v>
                </c:pt>
                <c:pt idx="6">
                  <c:v>394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1540096"/>
        <c:axId val="75990144"/>
      </c:barChart>
      <c:catAx>
        <c:axId val="71540096"/>
        <c:scaling>
          <c:orientation val="minMax"/>
        </c:scaling>
        <c:delete val="0"/>
        <c:axPos val="b"/>
        <c:majorTickMark val="out"/>
        <c:minorTickMark val="none"/>
        <c:tickLblPos val="nextTo"/>
        <c:crossAx val="75990144"/>
        <c:crosses val="autoZero"/>
        <c:auto val="1"/>
        <c:lblAlgn val="ctr"/>
        <c:lblOffset val="100"/>
        <c:noMultiLvlLbl val="0"/>
      </c:catAx>
      <c:valAx>
        <c:axId val="7599014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;[Red]0" sourceLinked="1"/>
        <c:majorTickMark val="out"/>
        <c:minorTickMark val="none"/>
        <c:tickLblPos val="nextTo"/>
        <c:crossAx val="715400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marker>
            <c:symbol val="none"/>
          </c:marker>
          <c:cat>
            <c:strRef>
              <c:f>engleski!$C$102:$I$102</c:f>
              <c:strCach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2014*</c:v>
                </c:pt>
              </c:strCache>
            </c:strRef>
          </c:cat>
          <c:val>
            <c:numRef>
              <c:f>engleski!$C$103:$I$103</c:f>
              <c:numCache>
                <c:formatCode>General</c:formatCode>
                <c:ptCount val="7"/>
                <c:pt idx="0">
                  <c:v>2</c:v>
                </c:pt>
                <c:pt idx="1">
                  <c:v>6</c:v>
                </c:pt>
                <c:pt idx="2">
                  <c:v>17</c:v>
                </c:pt>
                <c:pt idx="3">
                  <c:v>10</c:v>
                </c:pt>
                <c:pt idx="4">
                  <c:v>8</c:v>
                </c:pt>
                <c:pt idx="5">
                  <c:v>20</c:v>
                </c:pt>
                <c:pt idx="6">
                  <c:v>40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6024448"/>
        <c:axId val="76026240"/>
      </c:lineChart>
      <c:catAx>
        <c:axId val="76024448"/>
        <c:scaling>
          <c:orientation val="minMax"/>
        </c:scaling>
        <c:delete val="0"/>
        <c:axPos val="b"/>
        <c:majorTickMark val="out"/>
        <c:minorTickMark val="none"/>
        <c:tickLblPos val="nextTo"/>
        <c:crossAx val="76026240"/>
        <c:crosses val="autoZero"/>
        <c:auto val="1"/>
        <c:lblAlgn val="ctr"/>
        <c:lblOffset val="100"/>
        <c:noMultiLvlLbl val="0"/>
      </c:catAx>
      <c:valAx>
        <c:axId val="760262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60244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engleski!$B$41:$B$61</c:f>
              <c:strCache>
                <c:ptCount val="21"/>
                <c:pt idx="0">
                  <c:v>Wind power plants</c:v>
                </c:pt>
                <c:pt idx="1">
                  <c:v>Water regulation, Embankments</c:v>
                </c:pt>
                <c:pt idx="2">
                  <c:v>Small Hydroelectric power plants</c:v>
                </c:pt>
                <c:pt idx="3">
                  <c:v>Quarries</c:v>
                </c:pt>
                <c:pt idx="4">
                  <c:v>Gas pipelines/terminals</c:v>
                </c:pt>
                <c:pt idx="5">
                  <c:v>Golf Courses</c:v>
                </c:pt>
                <c:pt idx="6">
                  <c:v>Road infrastructure </c:v>
                </c:pt>
                <c:pt idx="7">
                  <c:v>Hunting grounds</c:v>
                </c:pt>
                <c:pt idx="8">
                  <c:v>Water supply and drainage </c:v>
                </c:pt>
                <c:pt idx="9">
                  <c:v>River ports </c:v>
                </c:pt>
                <c:pt idx="10">
                  <c:v>Thermal power plants</c:v>
                </c:pt>
                <c:pt idx="11">
                  <c:v>Railroads </c:v>
                </c:pt>
                <c:pt idx="12">
                  <c:v>Reservoirs/Retentions</c:v>
                </c:pt>
                <c:pt idx="13">
                  <c:v>Sea ports/Marinas</c:v>
                </c:pt>
                <c:pt idx="14">
                  <c:v>Fish ponds</c:v>
                </c:pt>
                <c:pt idx="15">
                  <c:v>Marine waterways</c:v>
                </c:pt>
                <c:pt idx="16">
                  <c:v>Revitalization of water</c:v>
                </c:pt>
                <c:pt idx="17">
                  <c:v>Turistic complexes</c:v>
                </c:pt>
                <c:pt idx="18">
                  <c:v>Cogenerations</c:v>
                </c:pt>
                <c:pt idx="19">
                  <c:v>Lake ports</c:v>
                </c:pt>
                <c:pt idx="20">
                  <c:v>SEA</c:v>
                </c:pt>
              </c:strCache>
            </c:strRef>
          </c:cat>
          <c:val>
            <c:numRef>
              <c:f>engleski!$L$41:$L$61</c:f>
              <c:numCache>
                <c:formatCode>0;[Red]0</c:formatCode>
                <c:ptCount val="21"/>
                <c:pt idx="0">
                  <c:v>18.446601941747574</c:v>
                </c:pt>
                <c:pt idx="1">
                  <c:v>25.242718446601941</c:v>
                </c:pt>
                <c:pt idx="2">
                  <c:v>5.825242718446602</c:v>
                </c:pt>
                <c:pt idx="3">
                  <c:v>5.825242718446602</c:v>
                </c:pt>
                <c:pt idx="4">
                  <c:v>5.825242718446602</c:v>
                </c:pt>
                <c:pt idx="5">
                  <c:v>1.9417475728155338</c:v>
                </c:pt>
                <c:pt idx="6">
                  <c:v>11.650485436893204</c:v>
                </c:pt>
                <c:pt idx="7">
                  <c:v>0.97087378640776689</c:v>
                </c:pt>
                <c:pt idx="8">
                  <c:v>3.8834951456310676</c:v>
                </c:pt>
                <c:pt idx="9">
                  <c:v>3.8834951456310676</c:v>
                </c:pt>
                <c:pt idx="10">
                  <c:v>0.97087378640776689</c:v>
                </c:pt>
                <c:pt idx="11">
                  <c:v>1.9417475728155338</c:v>
                </c:pt>
                <c:pt idx="12">
                  <c:v>0.97087378640776689</c:v>
                </c:pt>
                <c:pt idx="13">
                  <c:v>2.912621359223301</c:v>
                </c:pt>
                <c:pt idx="14">
                  <c:v>0.97087378640776689</c:v>
                </c:pt>
                <c:pt idx="15">
                  <c:v>0.97087378640776689</c:v>
                </c:pt>
                <c:pt idx="16">
                  <c:v>0.97087378640776689</c:v>
                </c:pt>
                <c:pt idx="17">
                  <c:v>0.97087378640776689</c:v>
                </c:pt>
                <c:pt idx="18">
                  <c:v>0.97087378640776689</c:v>
                </c:pt>
                <c:pt idx="19">
                  <c:v>0.97087378640776689</c:v>
                </c:pt>
                <c:pt idx="20">
                  <c:v>3.8834951456310676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9532249190500673E-2"/>
          <c:y val="1.9582892624338051E-2"/>
          <c:w val="0.78401944602285534"/>
          <c:h val="0.88398180935194171"/>
        </c:manualLayout>
      </c:layout>
      <c:barChart>
        <c:barDir val="col"/>
        <c:grouping val="clustered"/>
        <c:varyColors val="0"/>
        <c:ser>
          <c:idx val="0"/>
          <c:order val="0"/>
          <c:tx>
            <c:v>screened out</c:v>
          </c:tx>
          <c:invertIfNegative val="0"/>
          <c:cat>
            <c:strRef>
              <c:f>engleski!$C$66:$I$66</c:f>
              <c:strCach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2014*</c:v>
                </c:pt>
              </c:strCache>
            </c:strRef>
          </c:cat>
          <c:val>
            <c:numRef>
              <c:f>engleski!$C$109:$I$109</c:f>
              <c:numCache>
                <c:formatCode>0;[Red]0</c:formatCode>
                <c:ptCount val="7"/>
                <c:pt idx="0">
                  <c:v>1</c:v>
                </c:pt>
                <c:pt idx="1">
                  <c:v>4</c:v>
                </c:pt>
                <c:pt idx="2">
                  <c:v>8</c:v>
                </c:pt>
                <c:pt idx="3">
                  <c:v>24</c:v>
                </c:pt>
                <c:pt idx="4">
                  <c:v>22</c:v>
                </c:pt>
                <c:pt idx="5">
                  <c:v>61</c:v>
                </c:pt>
                <c:pt idx="6">
                  <c:v>77</c:v>
                </c:pt>
              </c:numCache>
            </c:numRef>
          </c:val>
        </c:ser>
        <c:ser>
          <c:idx val="1"/>
          <c:order val="1"/>
          <c:tx>
            <c:v>AA</c:v>
          </c:tx>
          <c:invertIfNegative val="0"/>
          <c:cat>
            <c:strRef>
              <c:f>engleski!$C$66:$I$66</c:f>
              <c:strCach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2014*</c:v>
                </c:pt>
              </c:strCache>
            </c:strRef>
          </c:cat>
          <c:val>
            <c:numRef>
              <c:f>engleski!$C$110:$I$110</c:f>
              <c:numCache>
                <c:formatCode>0;[Red]0</c:formatCode>
                <c:ptCount val="7"/>
                <c:pt idx="0">
                  <c:v>0</c:v>
                </c:pt>
                <c:pt idx="1">
                  <c:v>2</c:v>
                </c:pt>
                <c:pt idx="2">
                  <c:v>5</c:v>
                </c:pt>
                <c:pt idx="3">
                  <c:v>14</c:v>
                </c:pt>
                <c:pt idx="4">
                  <c:v>14</c:v>
                </c:pt>
                <c:pt idx="5">
                  <c:v>17</c:v>
                </c:pt>
                <c:pt idx="6">
                  <c:v>16</c:v>
                </c:pt>
              </c:numCache>
            </c:numRef>
          </c:val>
        </c:ser>
        <c:ser>
          <c:idx val="2"/>
          <c:order val="2"/>
          <c:tx>
            <c:v>total screening</c:v>
          </c:tx>
          <c:invertIfNegative val="0"/>
          <c:cat>
            <c:strRef>
              <c:f>engleski!$C$66:$I$66</c:f>
              <c:strCach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2014*</c:v>
                </c:pt>
              </c:strCache>
            </c:strRef>
          </c:cat>
          <c:val>
            <c:numRef>
              <c:f>engleski!$C$111:$I$111</c:f>
              <c:numCache>
                <c:formatCode>0;[Red]0</c:formatCode>
                <c:ptCount val="7"/>
                <c:pt idx="0">
                  <c:v>1</c:v>
                </c:pt>
                <c:pt idx="1">
                  <c:v>6</c:v>
                </c:pt>
                <c:pt idx="2">
                  <c:v>13</c:v>
                </c:pt>
                <c:pt idx="3">
                  <c:v>38</c:v>
                </c:pt>
                <c:pt idx="4">
                  <c:v>36</c:v>
                </c:pt>
                <c:pt idx="5">
                  <c:v>78</c:v>
                </c:pt>
                <c:pt idx="6">
                  <c:v>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818304"/>
        <c:axId val="76819840"/>
      </c:barChart>
      <c:catAx>
        <c:axId val="76818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6819840"/>
        <c:crosses val="autoZero"/>
        <c:auto val="1"/>
        <c:lblAlgn val="ctr"/>
        <c:lblOffset val="100"/>
        <c:noMultiLvlLbl val="0"/>
      </c:catAx>
      <c:valAx>
        <c:axId val="76819840"/>
        <c:scaling>
          <c:orientation val="minMax"/>
        </c:scaling>
        <c:delete val="0"/>
        <c:axPos val="l"/>
        <c:numFmt formatCode="0;[Red]0" sourceLinked="1"/>
        <c:majorTickMark val="out"/>
        <c:minorTickMark val="none"/>
        <c:tickLblPos val="nextTo"/>
        <c:crossAx val="768183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marker>
            <c:symbol val="none"/>
          </c:marker>
          <c:cat>
            <c:strRef>
              <c:f>engleski!$C$102:$I$102</c:f>
              <c:strCach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2014*</c:v>
                </c:pt>
              </c:strCache>
            </c:strRef>
          </c:cat>
          <c:val>
            <c:numRef>
              <c:f>engleski!$C$147:$I$147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6</c:v>
                </c:pt>
                <c:pt idx="4">
                  <c:v>3</c:v>
                </c:pt>
                <c:pt idx="5">
                  <c:v>7</c:v>
                </c:pt>
                <c:pt idx="6">
                  <c:v>12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6878592"/>
        <c:axId val="76880128"/>
      </c:lineChart>
      <c:catAx>
        <c:axId val="76878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6880128"/>
        <c:crosses val="autoZero"/>
        <c:auto val="1"/>
        <c:lblAlgn val="ctr"/>
        <c:lblOffset val="100"/>
        <c:noMultiLvlLbl val="0"/>
      </c:catAx>
      <c:valAx>
        <c:axId val="768801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68785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Lbls>
            <c:dLbl>
              <c:idx val="1"/>
              <c:layout>
                <c:manualLayout>
                  <c:x val="5.6448311298744586E-2"/>
                  <c:y val="-6.0570798932788467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9.2758443506277086E-2"/>
                  <c:y val="-1.8760975148698237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1.051112376402622E-2"/>
                  <c:y val="3.066097962581271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4.4659968336851458E-2"/>
                  <c:y val="-1.969287823740977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1.3704310632151983E-2"/>
                  <c:y val="7.4208172557941321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1.8733474058437952E-2"/>
                  <c:y val="5.9228493683123103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aseline="0"/>
                </a:pPr>
                <a:endParaRPr lang="sr-Latn-R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engleski!$B$174:$B$182</c:f>
              <c:strCache>
                <c:ptCount val="9"/>
                <c:pt idx="0">
                  <c:v>Wind power plants</c:v>
                </c:pt>
                <c:pt idx="1">
                  <c:v>Quarries</c:v>
                </c:pt>
                <c:pt idx="2">
                  <c:v>Gas pipelines/terminals</c:v>
                </c:pt>
                <c:pt idx="3">
                  <c:v>Road infrastructure </c:v>
                </c:pt>
                <c:pt idx="4">
                  <c:v>River ports </c:v>
                </c:pt>
                <c:pt idx="5">
                  <c:v>Thermal power plants</c:v>
                </c:pt>
                <c:pt idx="6">
                  <c:v>Railroads </c:v>
                </c:pt>
                <c:pt idx="7">
                  <c:v>Turistic complexes</c:v>
                </c:pt>
                <c:pt idx="8">
                  <c:v>Cogenerations</c:v>
                </c:pt>
              </c:strCache>
            </c:strRef>
          </c:cat>
          <c:val>
            <c:numRef>
              <c:f>engleski!$J$174:$J$182</c:f>
              <c:numCache>
                <c:formatCode>0;[Red]0</c:formatCode>
                <c:ptCount val="9"/>
                <c:pt idx="0">
                  <c:v>33.333333333333329</c:v>
                </c:pt>
                <c:pt idx="1">
                  <c:v>3.3333333333333335</c:v>
                </c:pt>
                <c:pt idx="2">
                  <c:v>13.333333333333334</c:v>
                </c:pt>
                <c:pt idx="3">
                  <c:v>23.333333333333332</c:v>
                </c:pt>
                <c:pt idx="4">
                  <c:v>3.3333333333333335</c:v>
                </c:pt>
                <c:pt idx="5">
                  <c:v>3.3333333333333335</c:v>
                </c:pt>
                <c:pt idx="6">
                  <c:v>6.666666666666667</c:v>
                </c:pt>
                <c:pt idx="7">
                  <c:v>6.666666666666667</c:v>
                </c:pt>
                <c:pt idx="8">
                  <c:v>6.666666666666667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C97AEB-89AA-4C67-9AE5-C420F3BB59DE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A8A8DE3F-9D5E-45DC-BA13-F681ACA2747A}">
      <dgm:prSet phldrT="[Text]" custT="1"/>
      <dgm:spPr>
        <a:solidFill>
          <a:srgbClr val="FF7C80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600" b="1" noProof="0" dirty="0" smtClean="0">
              <a:solidFill>
                <a:schemeClr val="tx1"/>
              </a:solidFill>
            </a:rPr>
            <a:t>DECISION</a:t>
          </a:r>
          <a:r>
            <a:rPr lang="en-GB" sz="1600" noProof="0" dirty="0" smtClean="0">
              <a:solidFill>
                <a:schemeClr val="tx1"/>
              </a:solidFill>
            </a:rPr>
            <a:t> to carry out the main assessment</a:t>
          </a:r>
          <a:r>
            <a:rPr lang="hr-HR" sz="1600" noProof="0" dirty="0" smtClean="0">
              <a:solidFill>
                <a:schemeClr val="tx1"/>
              </a:solidFill>
            </a:rPr>
            <a:t> - </a:t>
          </a:r>
          <a:r>
            <a:rPr lang="en-US" sz="1600" dirty="0" smtClean="0">
              <a:solidFill>
                <a:schemeClr val="tx1"/>
              </a:solidFill>
            </a:rPr>
            <a:t>possible significant adverse effects of the project can not be excluded</a:t>
          </a:r>
          <a:endParaRPr lang="hr-HR" sz="1600" dirty="0">
            <a:solidFill>
              <a:schemeClr val="tx1"/>
            </a:solidFill>
          </a:endParaRPr>
        </a:p>
      </dgm:t>
    </dgm:pt>
    <dgm:pt modelId="{1CEE701C-D432-4506-AF0A-0EDC18921C91}" type="parTrans" cxnId="{471BC906-71C6-4701-96A4-103A3D100AB3}">
      <dgm:prSet/>
      <dgm:spPr/>
      <dgm:t>
        <a:bodyPr/>
        <a:lstStyle/>
        <a:p>
          <a:endParaRPr lang="hr-HR"/>
        </a:p>
      </dgm:t>
    </dgm:pt>
    <dgm:pt modelId="{1AECCF78-DA71-4A69-80F8-1370DBBEA979}" type="sibTrans" cxnId="{471BC906-71C6-4701-96A4-103A3D100AB3}">
      <dgm:prSet/>
      <dgm:spPr/>
      <dgm:t>
        <a:bodyPr/>
        <a:lstStyle/>
        <a:p>
          <a:endParaRPr lang="hr-HR"/>
        </a:p>
      </dgm:t>
    </dgm:pt>
    <dgm:pt modelId="{5753B636-9841-4005-B4F1-77CB8D725181}">
      <dgm:prSet phldrT="[Text]" custT="1"/>
      <dgm:spPr>
        <a:solidFill>
          <a:schemeClr val="accent1">
            <a:lumMod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GB" sz="1600" noProof="0" dirty="0" smtClean="0">
              <a:solidFill>
                <a:schemeClr val="tx1"/>
              </a:solidFill>
            </a:rPr>
            <a:t>MAIN ASSESSMENT</a:t>
          </a:r>
        </a:p>
        <a:p>
          <a:r>
            <a:rPr lang="en-GB" sz="1600" noProof="0" dirty="0" smtClean="0">
              <a:solidFill>
                <a:schemeClr val="tx1"/>
              </a:solidFill>
            </a:rPr>
            <a:t>separate study </a:t>
          </a:r>
        </a:p>
        <a:p>
          <a:r>
            <a:rPr lang="en-GB" sz="1600" noProof="0" dirty="0" smtClean="0">
              <a:solidFill>
                <a:schemeClr val="tx1"/>
              </a:solidFill>
            </a:rPr>
            <a:t>or</a:t>
          </a:r>
        </a:p>
        <a:p>
          <a:r>
            <a:rPr lang="en-GB" sz="1600" noProof="0" dirty="0" smtClean="0">
              <a:solidFill>
                <a:schemeClr val="tx1"/>
              </a:solidFill>
            </a:rPr>
            <a:t> chapter in the EIA study</a:t>
          </a:r>
          <a:endParaRPr lang="hr-HR" sz="1600" noProof="0" dirty="0" smtClean="0">
            <a:solidFill>
              <a:schemeClr val="tx1"/>
            </a:solidFill>
          </a:endParaRPr>
        </a:p>
      </dgm:t>
    </dgm:pt>
    <dgm:pt modelId="{ED1993DC-5780-4491-9AF5-6A589737A76B}" type="parTrans" cxnId="{D53421F1-EAC1-4B0C-A82E-37EC208A17CE}">
      <dgm:prSet/>
      <dgm:spPr/>
      <dgm:t>
        <a:bodyPr/>
        <a:lstStyle/>
        <a:p>
          <a:endParaRPr lang="hr-HR"/>
        </a:p>
      </dgm:t>
    </dgm:pt>
    <dgm:pt modelId="{F94EB1DC-F7C8-4146-8FAF-3F07742DC115}" type="sibTrans" cxnId="{D53421F1-EAC1-4B0C-A82E-37EC208A17CE}">
      <dgm:prSet/>
      <dgm:spPr/>
      <dgm:t>
        <a:bodyPr/>
        <a:lstStyle/>
        <a:p>
          <a:endParaRPr lang="hr-HR"/>
        </a:p>
      </dgm:t>
    </dgm:pt>
    <dgm:pt modelId="{C80BE32E-99EC-4D32-9080-075FF2C0BC80}">
      <dgm:prSet phldrT="[Text]" custT="1"/>
      <dgm:spPr>
        <a:solidFill>
          <a:srgbClr val="92D050"/>
        </a:solidFill>
        <a:ln>
          <a:solidFill>
            <a:schemeClr val="bg1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b="1" noProof="0" dirty="0" smtClean="0">
              <a:solidFill>
                <a:schemeClr val="tx1"/>
              </a:solidFill>
            </a:rPr>
            <a:t>DECISION</a:t>
          </a:r>
          <a:r>
            <a:rPr lang="en-US" sz="1600" noProof="0" dirty="0" smtClean="0">
              <a:solidFill>
                <a:schemeClr val="tx1"/>
              </a:solidFill>
            </a:rPr>
            <a:t> permitting the project in case where no significant adverse effects to the EN were found</a:t>
          </a:r>
        </a:p>
      </dgm:t>
    </dgm:pt>
    <dgm:pt modelId="{F5ACC8A9-6853-4767-A926-AD9FC6CA0090}" type="parTrans" cxnId="{28F03031-B998-41B6-BDCF-FA0C0838C37D}">
      <dgm:prSet/>
      <dgm:spPr/>
      <dgm:t>
        <a:bodyPr/>
        <a:lstStyle/>
        <a:p>
          <a:endParaRPr lang="hr-HR"/>
        </a:p>
      </dgm:t>
    </dgm:pt>
    <dgm:pt modelId="{5A0E2AFE-391F-4242-BB80-030A06C08791}" type="sibTrans" cxnId="{28F03031-B998-41B6-BDCF-FA0C0838C37D}">
      <dgm:prSet/>
      <dgm:spPr/>
      <dgm:t>
        <a:bodyPr/>
        <a:lstStyle/>
        <a:p>
          <a:endParaRPr lang="hr-HR"/>
        </a:p>
      </dgm:t>
    </dgm:pt>
    <dgm:pt modelId="{F864B3B0-4894-496B-AAF5-0564B579DCC3}">
      <dgm:prSet phldrT="[Text]" custT="1"/>
      <dgm:spPr>
        <a:solidFill>
          <a:schemeClr val="accent1">
            <a:lumMod val="90000"/>
          </a:schemeClr>
        </a:solidFill>
      </dgm:spPr>
      <dgm:t>
        <a:bodyPr/>
        <a:lstStyle/>
        <a:p>
          <a:r>
            <a:rPr lang="hr-HR" sz="1600" dirty="0" smtClean="0">
              <a:solidFill>
                <a:schemeClr val="tx1"/>
              </a:solidFill>
            </a:rPr>
            <a:t>APPLICATION TO COMPETENT AUTHORITIES</a:t>
          </a:r>
          <a:endParaRPr lang="hr-HR" sz="1600" b="0" dirty="0" smtClean="0">
            <a:solidFill>
              <a:schemeClr val="tx1"/>
            </a:solidFill>
          </a:endParaRPr>
        </a:p>
        <a:p>
          <a:r>
            <a:rPr lang="hr-HR" sz="1600" noProof="0" dirty="0" smtClean="0">
              <a:solidFill>
                <a:schemeClr val="tx1"/>
              </a:solidFill>
            </a:rPr>
            <a:t> - </a:t>
          </a:r>
          <a:r>
            <a:rPr lang="en-US" sz="1600" noProof="0" dirty="0" smtClean="0">
              <a:solidFill>
                <a:schemeClr val="tx1"/>
              </a:solidFill>
            </a:rPr>
            <a:t>Applicant data</a:t>
          </a:r>
        </a:p>
        <a:p>
          <a:r>
            <a:rPr lang="hr-HR" sz="1600" noProof="0" dirty="0" smtClean="0">
              <a:solidFill>
                <a:schemeClr val="tx1"/>
              </a:solidFill>
            </a:rPr>
            <a:t>- </a:t>
          </a:r>
          <a:r>
            <a:rPr lang="en-US" sz="1600" noProof="0" dirty="0" smtClean="0">
              <a:solidFill>
                <a:schemeClr val="tx1"/>
              </a:solidFill>
            </a:rPr>
            <a:t>Project design </a:t>
          </a:r>
          <a:r>
            <a:rPr lang="en-US" sz="1100" noProof="0" dirty="0" smtClean="0">
              <a:solidFill>
                <a:srgbClr val="FF0000"/>
              </a:solidFill>
            </a:rPr>
            <a:t> </a:t>
          </a:r>
          <a:endParaRPr lang="en-US" sz="1100" noProof="0" dirty="0">
            <a:solidFill>
              <a:srgbClr val="FF0000"/>
            </a:solidFill>
          </a:endParaRPr>
        </a:p>
      </dgm:t>
    </dgm:pt>
    <dgm:pt modelId="{498B9330-C67D-4B47-A7FE-62A242554C07}" type="sibTrans" cxnId="{2CC9244C-6B48-4B8A-AC0E-F152830E962F}">
      <dgm:prSet/>
      <dgm:spPr/>
      <dgm:t>
        <a:bodyPr/>
        <a:lstStyle/>
        <a:p>
          <a:endParaRPr lang="hr-HR"/>
        </a:p>
      </dgm:t>
    </dgm:pt>
    <dgm:pt modelId="{89313EE6-AAD0-4E68-9665-676539DAD418}" type="parTrans" cxnId="{2CC9244C-6B48-4B8A-AC0E-F152830E962F}">
      <dgm:prSet/>
      <dgm:spPr/>
      <dgm:t>
        <a:bodyPr/>
        <a:lstStyle/>
        <a:p>
          <a:endParaRPr lang="hr-HR"/>
        </a:p>
      </dgm:t>
    </dgm:pt>
    <dgm:pt modelId="{833B398E-29C1-47FE-BDEC-AC5336E502C3}" type="pres">
      <dgm:prSet presAssocID="{E6C97AEB-89AA-4C67-9AE5-C420F3BB59D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37F89B93-9570-435E-BD48-0624CE377476}" type="pres">
      <dgm:prSet presAssocID="{F864B3B0-4894-496B-AAF5-0564B579DCC3}" presName="root1" presStyleCnt="0"/>
      <dgm:spPr/>
    </dgm:pt>
    <dgm:pt modelId="{CC761F81-6883-40DE-AB50-75D6A8FCDDC7}" type="pres">
      <dgm:prSet presAssocID="{F864B3B0-4894-496B-AAF5-0564B579DCC3}" presName="LevelOneTextNode" presStyleLbl="node0" presStyleIdx="0" presStyleCnt="1" custScaleY="130461" custLinFactNeighborX="-1159" custLinFactNeighborY="-21080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5BBC76D0-621E-4A50-8246-AA46BCE920B6}" type="pres">
      <dgm:prSet presAssocID="{F864B3B0-4894-496B-AAF5-0564B579DCC3}" presName="level2hierChild" presStyleCnt="0"/>
      <dgm:spPr/>
    </dgm:pt>
    <dgm:pt modelId="{C87DA6FF-34ED-423D-B3A2-5BBBC1477D68}" type="pres">
      <dgm:prSet presAssocID="{1CEE701C-D432-4506-AF0A-0EDC18921C91}" presName="conn2-1" presStyleLbl="parChTrans1D2" presStyleIdx="0" presStyleCnt="2"/>
      <dgm:spPr/>
      <dgm:t>
        <a:bodyPr/>
        <a:lstStyle/>
        <a:p>
          <a:endParaRPr lang="hr-HR"/>
        </a:p>
      </dgm:t>
    </dgm:pt>
    <dgm:pt modelId="{8B288F5B-0BC8-4B8F-8BE5-640472CC5B78}" type="pres">
      <dgm:prSet presAssocID="{1CEE701C-D432-4506-AF0A-0EDC18921C91}" presName="connTx" presStyleLbl="parChTrans1D2" presStyleIdx="0" presStyleCnt="2"/>
      <dgm:spPr/>
      <dgm:t>
        <a:bodyPr/>
        <a:lstStyle/>
        <a:p>
          <a:endParaRPr lang="hr-HR"/>
        </a:p>
      </dgm:t>
    </dgm:pt>
    <dgm:pt modelId="{D283FD81-A4EA-4ABA-A332-D2D0D2CAE4D6}" type="pres">
      <dgm:prSet presAssocID="{A8A8DE3F-9D5E-45DC-BA13-F681ACA2747A}" presName="root2" presStyleCnt="0"/>
      <dgm:spPr/>
    </dgm:pt>
    <dgm:pt modelId="{DE6936C5-0220-48DE-AA5B-CEA84F066763}" type="pres">
      <dgm:prSet presAssocID="{A8A8DE3F-9D5E-45DC-BA13-F681ACA2747A}" presName="LevelTwoTextNode" presStyleLbl="node2" presStyleIdx="0" presStyleCnt="2" custScaleY="165799" custLinFactNeighborX="-1666" custLinFactNeighborY="-4242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7BDCF5D1-2AA3-4DC6-8B3D-689E2D0FD889}" type="pres">
      <dgm:prSet presAssocID="{A8A8DE3F-9D5E-45DC-BA13-F681ACA2747A}" presName="level3hierChild" presStyleCnt="0"/>
      <dgm:spPr/>
    </dgm:pt>
    <dgm:pt modelId="{00E17F7D-12F1-4FD7-8C5B-9AED0690DADA}" type="pres">
      <dgm:prSet presAssocID="{ED1993DC-5780-4491-9AF5-6A589737A76B}" presName="conn2-1" presStyleLbl="parChTrans1D3" presStyleIdx="0" presStyleCnt="1"/>
      <dgm:spPr/>
      <dgm:t>
        <a:bodyPr/>
        <a:lstStyle/>
        <a:p>
          <a:endParaRPr lang="hr-HR"/>
        </a:p>
      </dgm:t>
    </dgm:pt>
    <dgm:pt modelId="{B200B966-74A0-4B9A-96D3-09C57F51E2EE}" type="pres">
      <dgm:prSet presAssocID="{ED1993DC-5780-4491-9AF5-6A589737A76B}" presName="connTx" presStyleLbl="parChTrans1D3" presStyleIdx="0" presStyleCnt="1"/>
      <dgm:spPr/>
      <dgm:t>
        <a:bodyPr/>
        <a:lstStyle/>
        <a:p>
          <a:endParaRPr lang="hr-HR"/>
        </a:p>
      </dgm:t>
    </dgm:pt>
    <dgm:pt modelId="{33740EA8-13C4-483B-8ECA-49C0A344680D}" type="pres">
      <dgm:prSet presAssocID="{5753B636-9841-4005-B4F1-77CB8D725181}" presName="root2" presStyleCnt="0"/>
      <dgm:spPr/>
    </dgm:pt>
    <dgm:pt modelId="{89DE6FC9-0948-4F51-8DD1-775E9661FD8F}" type="pres">
      <dgm:prSet presAssocID="{5753B636-9841-4005-B4F1-77CB8D725181}" presName="LevelTwoTextNode" presStyleLbl="node3" presStyleIdx="0" presStyleCnt="1" custScaleY="139343" custLinFactNeighborX="-1715" custLinFactNeighborY="-43929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4E578E9C-E713-49A1-BB6E-351D4C152C60}" type="pres">
      <dgm:prSet presAssocID="{5753B636-9841-4005-B4F1-77CB8D725181}" presName="level3hierChild" presStyleCnt="0"/>
      <dgm:spPr/>
    </dgm:pt>
    <dgm:pt modelId="{7A17CA80-015F-45E2-B717-154CED67C5EC}" type="pres">
      <dgm:prSet presAssocID="{F5ACC8A9-6853-4767-A926-AD9FC6CA0090}" presName="conn2-1" presStyleLbl="parChTrans1D2" presStyleIdx="1" presStyleCnt="2"/>
      <dgm:spPr/>
      <dgm:t>
        <a:bodyPr/>
        <a:lstStyle/>
        <a:p>
          <a:endParaRPr lang="hr-HR"/>
        </a:p>
      </dgm:t>
    </dgm:pt>
    <dgm:pt modelId="{B205E868-9887-4F3D-8365-77A5F9CC01DA}" type="pres">
      <dgm:prSet presAssocID="{F5ACC8A9-6853-4767-A926-AD9FC6CA0090}" presName="connTx" presStyleLbl="parChTrans1D2" presStyleIdx="1" presStyleCnt="2"/>
      <dgm:spPr/>
      <dgm:t>
        <a:bodyPr/>
        <a:lstStyle/>
        <a:p>
          <a:endParaRPr lang="hr-HR"/>
        </a:p>
      </dgm:t>
    </dgm:pt>
    <dgm:pt modelId="{6DAB6E8A-216E-4A7A-86BF-8B886B0E1171}" type="pres">
      <dgm:prSet presAssocID="{C80BE32E-99EC-4D32-9080-075FF2C0BC80}" presName="root2" presStyleCnt="0"/>
      <dgm:spPr/>
    </dgm:pt>
    <dgm:pt modelId="{E103E6C6-7F32-4D51-963A-118120DBB9DA}" type="pres">
      <dgm:prSet presAssocID="{C80BE32E-99EC-4D32-9080-075FF2C0BC80}" presName="LevelTwoTextNode" presStyleLbl="node2" presStyleIdx="1" presStyleCnt="2" custScaleX="115990" custScaleY="143826" custLinFactNeighborX="-3339" custLinFactNeighborY="20515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79287B3A-B125-4549-B2A1-50A018D255D1}" type="pres">
      <dgm:prSet presAssocID="{C80BE32E-99EC-4D32-9080-075FF2C0BC80}" presName="level3hierChild" presStyleCnt="0"/>
      <dgm:spPr/>
    </dgm:pt>
  </dgm:ptLst>
  <dgm:cxnLst>
    <dgm:cxn modelId="{BDA35759-3FC7-49C7-863C-3986684472AC}" type="presOf" srcId="{A8A8DE3F-9D5E-45DC-BA13-F681ACA2747A}" destId="{DE6936C5-0220-48DE-AA5B-CEA84F066763}" srcOrd="0" destOrd="0" presId="urn:microsoft.com/office/officeart/2005/8/layout/hierarchy2"/>
    <dgm:cxn modelId="{471BC906-71C6-4701-96A4-103A3D100AB3}" srcId="{F864B3B0-4894-496B-AAF5-0564B579DCC3}" destId="{A8A8DE3F-9D5E-45DC-BA13-F681ACA2747A}" srcOrd="0" destOrd="0" parTransId="{1CEE701C-D432-4506-AF0A-0EDC18921C91}" sibTransId="{1AECCF78-DA71-4A69-80F8-1370DBBEA979}"/>
    <dgm:cxn modelId="{AD008036-5CEE-4126-8DE1-2294F351F56F}" type="presOf" srcId="{ED1993DC-5780-4491-9AF5-6A589737A76B}" destId="{00E17F7D-12F1-4FD7-8C5B-9AED0690DADA}" srcOrd="0" destOrd="0" presId="urn:microsoft.com/office/officeart/2005/8/layout/hierarchy2"/>
    <dgm:cxn modelId="{DE801C51-0880-45AB-94BF-4D0A69713310}" type="presOf" srcId="{E6C97AEB-89AA-4C67-9AE5-C420F3BB59DE}" destId="{833B398E-29C1-47FE-BDEC-AC5336E502C3}" srcOrd="0" destOrd="0" presId="urn:microsoft.com/office/officeart/2005/8/layout/hierarchy2"/>
    <dgm:cxn modelId="{D53421F1-EAC1-4B0C-A82E-37EC208A17CE}" srcId="{A8A8DE3F-9D5E-45DC-BA13-F681ACA2747A}" destId="{5753B636-9841-4005-B4F1-77CB8D725181}" srcOrd="0" destOrd="0" parTransId="{ED1993DC-5780-4491-9AF5-6A589737A76B}" sibTransId="{F94EB1DC-F7C8-4146-8FAF-3F07742DC115}"/>
    <dgm:cxn modelId="{1888D934-09FB-4BCC-B79F-20508E287CD2}" type="presOf" srcId="{F5ACC8A9-6853-4767-A926-AD9FC6CA0090}" destId="{7A17CA80-015F-45E2-B717-154CED67C5EC}" srcOrd="0" destOrd="0" presId="urn:microsoft.com/office/officeart/2005/8/layout/hierarchy2"/>
    <dgm:cxn modelId="{BDDADC40-1648-4EC4-A406-83A9F484BC8C}" type="presOf" srcId="{1CEE701C-D432-4506-AF0A-0EDC18921C91}" destId="{8B288F5B-0BC8-4B8F-8BE5-640472CC5B78}" srcOrd="1" destOrd="0" presId="urn:microsoft.com/office/officeart/2005/8/layout/hierarchy2"/>
    <dgm:cxn modelId="{D396A5BD-E4CA-4AE6-B4AD-B8A0021101E9}" type="presOf" srcId="{1CEE701C-D432-4506-AF0A-0EDC18921C91}" destId="{C87DA6FF-34ED-423D-B3A2-5BBBC1477D68}" srcOrd="0" destOrd="0" presId="urn:microsoft.com/office/officeart/2005/8/layout/hierarchy2"/>
    <dgm:cxn modelId="{B2B24FCC-0330-433D-967C-5E9A8715632B}" type="presOf" srcId="{5753B636-9841-4005-B4F1-77CB8D725181}" destId="{89DE6FC9-0948-4F51-8DD1-775E9661FD8F}" srcOrd="0" destOrd="0" presId="urn:microsoft.com/office/officeart/2005/8/layout/hierarchy2"/>
    <dgm:cxn modelId="{2CC9244C-6B48-4B8A-AC0E-F152830E962F}" srcId="{E6C97AEB-89AA-4C67-9AE5-C420F3BB59DE}" destId="{F864B3B0-4894-496B-AAF5-0564B579DCC3}" srcOrd="0" destOrd="0" parTransId="{89313EE6-AAD0-4E68-9665-676539DAD418}" sibTransId="{498B9330-C67D-4B47-A7FE-62A242554C07}"/>
    <dgm:cxn modelId="{DF095DF3-A7D4-4937-BB1C-AEAF70DDE56D}" type="presOf" srcId="{C80BE32E-99EC-4D32-9080-075FF2C0BC80}" destId="{E103E6C6-7F32-4D51-963A-118120DBB9DA}" srcOrd="0" destOrd="0" presId="urn:microsoft.com/office/officeart/2005/8/layout/hierarchy2"/>
    <dgm:cxn modelId="{28F03031-B998-41B6-BDCF-FA0C0838C37D}" srcId="{F864B3B0-4894-496B-AAF5-0564B579DCC3}" destId="{C80BE32E-99EC-4D32-9080-075FF2C0BC80}" srcOrd="1" destOrd="0" parTransId="{F5ACC8A9-6853-4767-A926-AD9FC6CA0090}" sibTransId="{5A0E2AFE-391F-4242-BB80-030A06C08791}"/>
    <dgm:cxn modelId="{9B7F67F3-A7C0-4A02-B378-57C1C7F4B0AD}" type="presOf" srcId="{F5ACC8A9-6853-4767-A926-AD9FC6CA0090}" destId="{B205E868-9887-4F3D-8365-77A5F9CC01DA}" srcOrd="1" destOrd="0" presId="urn:microsoft.com/office/officeart/2005/8/layout/hierarchy2"/>
    <dgm:cxn modelId="{DFB305AA-8F8C-4E2E-AD2A-1ECA8BBD99D2}" type="presOf" srcId="{ED1993DC-5780-4491-9AF5-6A589737A76B}" destId="{B200B966-74A0-4B9A-96D3-09C57F51E2EE}" srcOrd="1" destOrd="0" presId="urn:microsoft.com/office/officeart/2005/8/layout/hierarchy2"/>
    <dgm:cxn modelId="{E4C5B9C5-A9CE-405C-B1F8-B26CCED3201A}" type="presOf" srcId="{F864B3B0-4894-496B-AAF5-0564B579DCC3}" destId="{CC761F81-6883-40DE-AB50-75D6A8FCDDC7}" srcOrd="0" destOrd="0" presId="urn:microsoft.com/office/officeart/2005/8/layout/hierarchy2"/>
    <dgm:cxn modelId="{9E2E425D-786C-45A2-9C55-D8FC8EC81C96}" type="presParOf" srcId="{833B398E-29C1-47FE-BDEC-AC5336E502C3}" destId="{37F89B93-9570-435E-BD48-0624CE377476}" srcOrd="0" destOrd="0" presId="urn:microsoft.com/office/officeart/2005/8/layout/hierarchy2"/>
    <dgm:cxn modelId="{0FBF566C-A09E-4C27-AD7E-62DE28AE4E6C}" type="presParOf" srcId="{37F89B93-9570-435E-BD48-0624CE377476}" destId="{CC761F81-6883-40DE-AB50-75D6A8FCDDC7}" srcOrd="0" destOrd="0" presId="urn:microsoft.com/office/officeart/2005/8/layout/hierarchy2"/>
    <dgm:cxn modelId="{10643D79-73C2-4279-9D43-303CB2237F60}" type="presParOf" srcId="{37F89B93-9570-435E-BD48-0624CE377476}" destId="{5BBC76D0-621E-4A50-8246-AA46BCE920B6}" srcOrd="1" destOrd="0" presId="urn:microsoft.com/office/officeart/2005/8/layout/hierarchy2"/>
    <dgm:cxn modelId="{66CEA3CE-C067-47C6-B993-6F4CB77E16C1}" type="presParOf" srcId="{5BBC76D0-621E-4A50-8246-AA46BCE920B6}" destId="{C87DA6FF-34ED-423D-B3A2-5BBBC1477D68}" srcOrd="0" destOrd="0" presId="urn:microsoft.com/office/officeart/2005/8/layout/hierarchy2"/>
    <dgm:cxn modelId="{AF88D138-A297-4637-912F-7C72D23CB92B}" type="presParOf" srcId="{C87DA6FF-34ED-423D-B3A2-5BBBC1477D68}" destId="{8B288F5B-0BC8-4B8F-8BE5-640472CC5B78}" srcOrd="0" destOrd="0" presId="urn:microsoft.com/office/officeart/2005/8/layout/hierarchy2"/>
    <dgm:cxn modelId="{D159A6C9-B1AF-4683-AB1B-3C2DD2437772}" type="presParOf" srcId="{5BBC76D0-621E-4A50-8246-AA46BCE920B6}" destId="{D283FD81-A4EA-4ABA-A332-D2D0D2CAE4D6}" srcOrd="1" destOrd="0" presId="urn:microsoft.com/office/officeart/2005/8/layout/hierarchy2"/>
    <dgm:cxn modelId="{39660CF1-A016-4E8F-BB95-93C189120BFD}" type="presParOf" srcId="{D283FD81-A4EA-4ABA-A332-D2D0D2CAE4D6}" destId="{DE6936C5-0220-48DE-AA5B-CEA84F066763}" srcOrd="0" destOrd="0" presId="urn:microsoft.com/office/officeart/2005/8/layout/hierarchy2"/>
    <dgm:cxn modelId="{7FD5C3AA-FDDE-486A-A530-932E0F98AB5C}" type="presParOf" srcId="{D283FD81-A4EA-4ABA-A332-D2D0D2CAE4D6}" destId="{7BDCF5D1-2AA3-4DC6-8B3D-689E2D0FD889}" srcOrd="1" destOrd="0" presId="urn:microsoft.com/office/officeart/2005/8/layout/hierarchy2"/>
    <dgm:cxn modelId="{833AA3B9-5989-4889-ABDE-24EA092D3DB3}" type="presParOf" srcId="{7BDCF5D1-2AA3-4DC6-8B3D-689E2D0FD889}" destId="{00E17F7D-12F1-4FD7-8C5B-9AED0690DADA}" srcOrd="0" destOrd="0" presId="urn:microsoft.com/office/officeart/2005/8/layout/hierarchy2"/>
    <dgm:cxn modelId="{134CB7A6-3D91-40D9-BD57-D94E7659A151}" type="presParOf" srcId="{00E17F7D-12F1-4FD7-8C5B-9AED0690DADA}" destId="{B200B966-74A0-4B9A-96D3-09C57F51E2EE}" srcOrd="0" destOrd="0" presId="urn:microsoft.com/office/officeart/2005/8/layout/hierarchy2"/>
    <dgm:cxn modelId="{2CD90F1E-3309-4269-B154-22AD041D405F}" type="presParOf" srcId="{7BDCF5D1-2AA3-4DC6-8B3D-689E2D0FD889}" destId="{33740EA8-13C4-483B-8ECA-49C0A344680D}" srcOrd="1" destOrd="0" presId="urn:microsoft.com/office/officeart/2005/8/layout/hierarchy2"/>
    <dgm:cxn modelId="{DAFFD3E7-5FD5-4E7F-A514-395A75FB9EB2}" type="presParOf" srcId="{33740EA8-13C4-483B-8ECA-49C0A344680D}" destId="{89DE6FC9-0948-4F51-8DD1-775E9661FD8F}" srcOrd="0" destOrd="0" presId="urn:microsoft.com/office/officeart/2005/8/layout/hierarchy2"/>
    <dgm:cxn modelId="{32C2DF92-6522-468E-AB48-BDCBD92FE882}" type="presParOf" srcId="{33740EA8-13C4-483B-8ECA-49C0A344680D}" destId="{4E578E9C-E713-49A1-BB6E-351D4C152C60}" srcOrd="1" destOrd="0" presId="urn:microsoft.com/office/officeart/2005/8/layout/hierarchy2"/>
    <dgm:cxn modelId="{627F211C-7922-4250-B3BF-7D69ABAD057C}" type="presParOf" srcId="{5BBC76D0-621E-4A50-8246-AA46BCE920B6}" destId="{7A17CA80-015F-45E2-B717-154CED67C5EC}" srcOrd="2" destOrd="0" presId="urn:microsoft.com/office/officeart/2005/8/layout/hierarchy2"/>
    <dgm:cxn modelId="{CE48B752-E9A0-482D-94A1-1C5DBC08573D}" type="presParOf" srcId="{7A17CA80-015F-45E2-B717-154CED67C5EC}" destId="{B205E868-9887-4F3D-8365-77A5F9CC01DA}" srcOrd="0" destOrd="0" presId="urn:microsoft.com/office/officeart/2005/8/layout/hierarchy2"/>
    <dgm:cxn modelId="{B417082A-4C74-45A2-8E1C-C958E4CBFA94}" type="presParOf" srcId="{5BBC76D0-621E-4A50-8246-AA46BCE920B6}" destId="{6DAB6E8A-216E-4A7A-86BF-8B886B0E1171}" srcOrd="3" destOrd="0" presId="urn:microsoft.com/office/officeart/2005/8/layout/hierarchy2"/>
    <dgm:cxn modelId="{93D8D81F-77AB-4AA0-AAAE-3A31D89BED53}" type="presParOf" srcId="{6DAB6E8A-216E-4A7A-86BF-8B886B0E1171}" destId="{E103E6C6-7F32-4D51-963A-118120DBB9DA}" srcOrd="0" destOrd="0" presId="urn:microsoft.com/office/officeart/2005/8/layout/hierarchy2"/>
    <dgm:cxn modelId="{548A4BD1-39A4-4B35-8BC3-9F027F0D20E2}" type="presParOf" srcId="{6DAB6E8A-216E-4A7A-86BF-8B886B0E1171}" destId="{79287B3A-B125-4549-B2A1-50A018D255D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7E2A20-E2CF-4177-8770-38625B673B0E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A331334E-DD0A-4E43-AB39-173019BB6926}">
      <dgm:prSet phldrT="[Text]" custT="1"/>
      <dgm:spPr>
        <a:solidFill>
          <a:schemeClr val="accent1">
            <a:lumMod val="90000"/>
          </a:schemeClr>
        </a:solidFill>
      </dgm:spPr>
      <dgm:t>
        <a:bodyPr/>
        <a:lstStyle/>
        <a:p>
          <a:pPr algn="ctr"/>
          <a:r>
            <a:rPr lang="hr-HR" sz="1600" dirty="0" smtClean="0">
              <a:solidFill>
                <a:schemeClr val="tx1"/>
              </a:solidFill>
            </a:rPr>
            <a:t>APPLICATION TO COMPETENT AUTHORITIES</a:t>
          </a:r>
        </a:p>
        <a:p>
          <a:pPr algn="l"/>
          <a:r>
            <a:rPr lang="hr-HR" sz="1600" dirty="0" smtClean="0">
              <a:solidFill>
                <a:schemeClr val="tx1"/>
              </a:solidFill>
            </a:rPr>
            <a:t> - Data </a:t>
          </a:r>
          <a:r>
            <a:rPr lang="hr-HR" sz="1600" dirty="0" err="1" smtClean="0">
              <a:solidFill>
                <a:schemeClr val="tx1"/>
              </a:solidFill>
            </a:rPr>
            <a:t>about</a:t>
          </a:r>
          <a:r>
            <a:rPr lang="hr-HR" sz="1600" dirty="0" smtClean="0">
              <a:solidFill>
                <a:schemeClr val="tx1"/>
              </a:solidFill>
            </a:rPr>
            <a:t> </a:t>
          </a:r>
          <a:r>
            <a:rPr lang="hr-HR" sz="1600" dirty="0" err="1" smtClean="0">
              <a:solidFill>
                <a:schemeClr val="tx1"/>
              </a:solidFill>
            </a:rPr>
            <a:t>applicant</a:t>
          </a:r>
          <a:r>
            <a:rPr lang="hr-HR" sz="1600" dirty="0" smtClean="0">
              <a:solidFill>
                <a:schemeClr val="tx1"/>
              </a:solidFill>
            </a:rPr>
            <a:t> </a:t>
          </a:r>
        </a:p>
        <a:p>
          <a:pPr algn="l"/>
          <a:r>
            <a:rPr lang="hr-HR" sz="1600" dirty="0" smtClean="0">
              <a:solidFill>
                <a:schemeClr val="tx1"/>
              </a:solidFill>
            </a:rPr>
            <a:t> - Main assessment (AA) study</a:t>
          </a:r>
        </a:p>
        <a:p>
          <a:pPr algn="l"/>
          <a:r>
            <a:rPr lang="hr-HR" sz="1600" dirty="0" smtClean="0">
              <a:solidFill>
                <a:schemeClr val="tx1"/>
              </a:solidFill>
            </a:rPr>
            <a:t> - </a:t>
          </a:r>
          <a:r>
            <a:rPr lang="hr-HR" sz="1600" dirty="0" err="1" smtClean="0">
              <a:solidFill>
                <a:schemeClr val="tx1"/>
              </a:solidFill>
            </a:rPr>
            <a:t>Screening</a:t>
          </a:r>
          <a:r>
            <a:rPr lang="hr-HR" sz="1600" dirty="0" smtClean="0">
              <a:solidFill>
                <a:schemeClr val="tx1"/>
              </a:solidFill>
            </a:rPr>
            <a:t> </a:t>
          </a:r>
          <a:r>
            <a:rPr lang="hr-HR" sz="1600" dirty="0" err="1" smtClean="0">
              <a:solidFill>
                <a:schemeClr val="tx1"/>
              </a:solidFill>
            </a:rPr>
            <a:t>decision</a:t>
          </a:r>
          <a:endParaRPr lang="hr-HR" sz="1600" dirty="0" smtClean="0">
            <a:solidFill>
              <a:schemeClr val="tx1"/>
            </a:solidFill>
          </a:endParaRPr>
        </a:p>
      </dgm:t>
    </dgm:pt>
    <dgm:pt modelId="{97793261-0C7A-4B0B-9620-6901B2E09B31}" type="parTrans" cxnId="{C07AA365-A341-4FED-826A-C33702910542}">
      <dgm:prSet/>
      <dgm:spPr/>
      <dgm:t>
        <a:bodyPr/>
        <a:lstStyle/>
        <a:p>
          <a:endParaRPr lang="hr-HR"/>
        </a:p>
      </dgm:t>
    </dgm:pt>
    <dgm:pt modelId="{73164B90-3C05-4AD3-848A-F5ED678C94AE}" type="sibTrans" cxnId="{C07AA365-A341-4FED-826A-C33702910542}">
      <dgm:prSet/>
      <dgm:spPr/>
      <dgm:t>
        <a:bodyPr/>
        <a:lstStyle/>
        <a:p>
          <a:endParaRPr lang="hr-HR"/>
        </a:p>
      </dgm:t>
    </dgm:pt>
    <dgm:pt modelId="{A7454983-CE74-434D-8A26-DB6043E702D0}">
      <dgm:prSet phldrT="[Text]" custT="1"/>
      <dgm:spPr>
        <a:solidFill>
          <a:srgbClr val="FF7C80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600" b="1" dirty="0" smtClean="0">
              <a:solidFill>
                <a:schemeClr val="tx1"/>
              </a:solidFill>
            </a:rPr>
            <a:t>DECISION</a:t>
          </a:r>
          <a:r>
            <a:rPr lang="hr-HR" sz="1600" dirty="0" smtClean="0">
              <a:solidFill>
                <a:schemeClr val="tx1"/>
              </a:solidFill>
            </a:rPr>
            <a:t> REJECTING THE APPLICATION </a:t>
          </a:r>
        </a:p>
      </dgm:t>
    </dgm:pt>
    <dgm:pt modelId="{537347AD-016B-4069-83DA-CBD93ACA7C1F}" type="parTrans" cxnId="{2548B0C0-F528-437F-9C53-1B17F7241DD3}">
      <dgm:prSet/>
      <dgm:spPr/>
      <dgm:t>
        <a:bodyPr/>
        <a:lstStyle/>
        <a:p>
          <a:endParaRPr lang="hr-HR"/>
        </a:p>
      </dgm:t>
    </dgm:pt>
    <dgm:pt modelId="{F38D8DF6-CB11-48B1-B946-6574A46F9175}" type="sibTrans" cxnId="{2548B0C0-F528-437F-9C53-1B17F7241DD3}">
      <dgm:prSet/>
      <dgm:spPr/>
      <dgm:t>
        <a:bodyPr/>
        <a:lstStyle/>
        <a:p>
          <a:endParaRPr lang="hr-HR"/>
        </a:p>
      </dgm:t>
    </dgm:pt>
    <dgm:pt modelId="{6A0F949E-15EA-41B1-9084-76F8701769E1}">
      <dgm:prSet phldrT="[Text]" custT="1"/>
      <dgm:spPr>
        <a:solidFill>
          <a:schemeClr val="accent1">
            <a:lumMod val="90000"/>
          </a:schemeClr>
        </a:solidFill>
      </dgm:spPr>
      <dgm:t>
        <a:bodyPr/>
        <a:lstStyle/>
        <a:p>
          <a:r>
            <a:rPr lang="en-US" sz="1600" b="0" noProof="0" dirty="0" smtClean="0">
              <a:solidFill>
                <a:schemeClr val="tx1"/>
              </a:solidFill>
            </a:rPr>
            <a:t>Procedure of establishing the  overriding public interest and compensatory measures</a:t>
          </a:r>
        </a:p>
      </dgm:t>
    </dgm:pt>
    <dgm:pt modelId="{A81D5B4E-1C67-4B85-BFA5-C836D08250F7}" type="parTrans" cxnId="{693C6BE0-06B7-4DA6-8528-93F3CF2B47BC}">
      <dgm:prSet/>
      <dgm:spPr/>
      <dgm:t>
        <a:bodyPr/>
        <a:lstStyle/>
        <a:p>
          <a:endParaRPr lang="hr-HR"/>
        </a:p>
      </dgm:t>
    </dgm:pt>
    <dgm:pt modelId="{D70DEECF-9869-4777-87BC-8FFD93F7BFF8}" type="sibTrans" cxnId="{693C6BE0-06B7-4DA6-8528-93F3CF2B47BC}">
      <dgm:prSet/>
      <dgm:spPr/>
      <dgm:t>
        <a:bodyPr/>
        <a:lstStyle/>
        <a:p>
          <a:endParaRPr lang="hr-HR"/>
        </a:p>
      </dgm:t>
    </dgm:pt>
    <dgm:pt modelId="{BF70B100-3705-4907-8B2A-A986F7971BF4}">
      <dgm:prSet phldrT="[Text]" custT="1"/>
      <dgm:spPr>
        <a:solidFill>
          <a:srgbClr val="92D050"/>
        </a:solidFill>
      </dgm:spPr>
      <dgm:t>
        <a:bodyPr/>
        <a:lstStyle/>
        <a:p>
          <a:r>
            <a:rPr lang="hr-HR" sz="1600" b="1" noProof="0" dirty="0" smtClean="0">
              <a:solidFill>
                <a:schemeClr val="tx1"/>
              </a:solidFill>
            </a:rPr>
            <a:t>DECISION </a:t>
          </a:r>
          <a:r>
            <a:rPr lang="en-GB" sz="1600" noProof="0" dirty="0" smtClean="0">
              <a:solidFill>
                <a:schemeClr val="tx1"/>
              </a:solidFill>
            </a:rPr>
            <a:t>APPROVING THE PROJECT </a:t>
          </a:r>
        </a:p>
        <a:p>
          <a:r>
            <a:rPr lang="en-GB" sz="1600" b="1" noProof="0" dirty="0" smtClean="0">
              <a:solidFill>
                <a:schemeClr val="tx1"/>
              </a:solidFill>
            </a:rPr>
            <a:t>Mitigation measures</a:t>
          </a:r>
          <a:r>
            <a:rPr lang="hr-HR" sz="1600" b="1" noProof="0" dirty="0" smtClean="0">
              <a:solidFill>
                <a:schemeClr val="tx1"/>
              </a:solidFill>
            </a:rPr>
            <a:t> </a:t>
          </a:r>
          <a:r>
            <a:rPr lang="hr-HR" sz="1600" b="1" noProof="0" dirty="0" err="1" smtClean="0">
              <a:solidFill>
                <a:schemeClr val="tx1"/>
              </a:solidFill>
            </a:rPr>
            <a:t>Monitoring</a:t>
          </a:r>
          <a:endParaRPr lang="en-GB" sz="1600" b="1" noProof="0" dirty="0">
            <a:solidFill>
              <a:schemeClr val="tx1"/>
            </a:solidFill>
          </a:endParaRPr>
        </a:p>
      </dgm:t>
    </dgm:pt>
    <dgm:pt modelId="{3C0F4D65-1D1D-4C8A-9D89-0B8F25A0874F}" type="parTrans" cxnId="{34F585ED-33EC-43E2-B015-B31A7FA96CD2}">
      <dgm:prSet/>
      <dgm:spPr/>
      <dgm:t>
        <a:bodyPr/>
        <a:lstStyle/>
        <a:p>
          <a:endParaRPr lang="hr-HR"/>
        </a:p>
      </dgm:t>
    </dgm:pt>
    <dgm:pt modelId="{2E695A24-6B4D-447B-B284-8390DB86D2AE}" type="sibTrans" cxnId="{34F585ED-33EC-43E2-B015-B31A7FA96CD2}">
      <dgm:prSet/>
      <dgm:spPr/>
      <dgm:t>
        <a:bodyPr/>
        <a:lstStyle/>
        <a:p>
          <a:endParaRPr lang="hr-HR"/>
        </a:p>
      </dgm:t>
    </dgm:pt>
    <dgm:pt modelId="{456FE595-1E79-470C-AF9D-649733A36758}" type="pres">
      <dgm:prSet presAssocID="{047E2A20-E2CF-4177-8770-38625B673B0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D8126329-E325-4C1C-9A34-FB85C96DE636}" type="pres">
      <dgm:prSet presAssocID="{A331334E-DD0A-4E43-AB39-173019BB6926}" presName="root1" presStyleCnt="0"/>
      <dgm:spPr/>
    </dgm:pt>
    <dgm:pt modelId="{A1F76172-DDC8-4C78-B0CF-0E33CE786F2D}" type="pres">
      <dgm:prSet presAssocID="{A331334E-DD0A-4E43-AB39-173019BB6926}" presName="LevelOneTextNode" presStyleLbl="node0" presStyleIdx="0" presStyleCnt="1" custScaleX="106361" custScaleY="128836" custLinFactNeighborX="-8079" custLinFactNeighborY="-4717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910120DF-CEC0-42B5-A9C9-5502680EB983}" type="pres">
      <dgm:prSet presAssocID="{A331334E-DD0A-4E43-AB39-173019BB6926}" presName="level2hierChild" presStyleCnt="0"/>
      <dgm:spPr/>
    </dgm:pt>
    <dgm:pt modelId="{ACA4B845-52E9-47D0-AE12-1737FD71E513}" type="pres">
      <dgm:prSet presAssocID="{537347AD-016B-4069-83DA-CBD93ACA7C1F}" presName="conn2-1" presStyleLbl="parChTrans1D2" presStyleIdx="0" presStyleCnt="2"/>
      <dgm:spPr/>
      <dgm:t>
        <a:bodyPr/>
        <a:lstStyle/>
        <a:p>
          <a:endParaRPr lang="hr-HR"/>
        </a:p>
      </dgm:t>
    </dgm:pt>
    <dgm:pt modelId="{939067C0-F4CF-4910-B74D-ABCC1041AC68}" type="pres">
      <dgm:prSet presAssocID="{537347AD-016B-4069-83DA-CBD93ACA7C1F}" presName="connTx" presStyleLbl="parChTrans1D2" presStyleIdx="0" presStyleCnt="2"/>
      <dgm:spPr/>
      <dgm:t>
        <a:bodyPr/>
        <a:lstStyle/>
        <a:p>
          <a:endParaRPr lang="hr-HR"/>
        </a:p>
      </dgm:t>
    </dgm:pt>
    <dgm:pt modelId="{EDAFB154-A9CF-4AE3-B0C0-A822ADA45DF2}" type="pres">
      <dgm:prSet presAssocID="{A7454983-CE74-434D-8A26-DB6043E702D0}" presName="root2" presStyleCnt="0"/>
      <dgm:spPr/>
    </dgm:pt>
    <dgm:pt modelId="{4EDFF9C0-6776-4ACB-8573-84639FB4080E}" type="pres">
      <dgm:prSet presAssocID="{A7454983-CE74-434D-8A26-DB6043E702D0}" presName="LevelTwoTextNode" presStyleLbl="node2" presStyleIdx="0" presStyleCnt="2" custScaleX="67226" custScaleY="117597" custLinFactNeighborX="4504" custLinFactNeighborY="-48978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DE1F46F8-D55F-4721-80BA-B2C59313603E}" type="pres">
      <dgm:prSet presAssocID="{A7454983-CE74-434D-8A26-DB6043E702D0}" presName="level3hierChild" presStyleCnt="0"/>
      <dgm:spPr/>
    </dgm:pt>
    <dgm:pt modelId="{FDAB0D99-3706-4C19-9262-332A4319AC65}" type="pres">
      <dgm:prSet presAssocID="{A81D5B4E-1C67-4B85-BFA5-C836D08250F7}" presName="conn2-1" presStyleLbl="parChTrans1D3" presStyleIdx="0" presStyleCnt="1"/>
      <dgm:spPr/>
      <dgm:t>
        <a:bodyPr/>
        <a:lstStyle/>
        <a:p>
          <a:endParaRPr lang="hr-HR"/>
        </a:p>
      </dgm:t>
    </dgm:pt>
    <dgm:pt modelId="{4A938976-FBC3-4314-B134-747F8C286AE6}" type="pres">
      <dgm:prSet presAssocID="{A81D5B4E-1C67-4B85-BFA5-C836D08250F7}" presName="connTx" presStyleLbl="parChTrans1D3" presStyleIdx="0" presStyleCnt="1"/>
      <dgm:spPr/>
      <dgm:t>
        <a:bodyPr/>
        <a:lstStyle/>
        <a:p>
          <a:endParaRPr lang="hr-HR"/>
        </a:p>
      </dgm:t>
    </dgm:pt>
    <dgm:pt modelId="{793E2183-F0A3-47C2-BE31-F5526D2F79AA}" type="pres">
      <dgm:prSet presAssocID="{6A0F949E-15EA-41B1-9084-76F8701769E1}" presName="root2" presStyleCnt="0"/>
      <dgm:spPr/>
    </dgm:pt>
    <dgm:pt modelId="{DF7902F0-C4D5-49B2-A303-E11E9C9359F2}" type="pres">
      <dgm:prSet presAssocID="{6A0F949E-15EA-41B1-9084-76F8701769E1}" presName="LevelTwoTextNode" presStyleLbl="node3" presStyleIdx="0" presStyleCnt="1" custScaleX="82060" custScaleY="115490" custLinFactNeighborX="-4251" custLinFactNeighborY="-47414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C28F5D35-1F32-46B1-95FA-E7A1B8940974}" type="pres">
      <dgm:prSet presAssocID="{6A0F949E-15EA-41B1-9084-76F8701769E1}" presName="level3hierChild" presStyleCnt="0"/>
      <dgm:spPr/>
    </dgm:pt>
    <dgm:pt modelId="{68B8DE0D-06F3-4AC8-9B77-4BA2CA85066E}" type="pres">
      <dgm:prSet presAssocID="{3C0F4D65-1D1D-4C8A-9D89-0B8F25A0874F}" presName="conn2-1" presStyleLbl="parChTrans1D2" presStyleIdx="1" presStyleCnt="2"/>
      <dgm:spPr/>
      <dgm:t>
        <a:bodyPr/>
        <a:lstStyle/>
        <a:p>
          <a:endParaRPr lang="hr-HR"/>
        </a:p>
      </dgm:t>
    </dgm:pt>
    <dgm:pt modelId="{06AD3546-D894-4DCB-85A6-E12351C9CE72}" type="pres">
      <dgm:prSet presAssocID="{3C0F4D65-1D1D-4C8A-9D89-0B8F25A0874F}" presName="connTx" presStyleLbl="parChTrans1D2" presStyleIdx="1" presStyleCnt="2"/>
      <dgm:spPr/>
      <dgm:t>
        <a:bodyPr/>
        <a:lstStyle/>
        <a:p>
          <a:endParaRPr lang="hr-HR"/>
        </a:p>
      </dgm:t>
    </dgm:pt>
    <dgm:pt modelId="{2EAB6A24-8DCB-49D2-A6B7-323AAC1A9ED7}" type="pres">
      <dgm:prSet presAssocID="{BF70B100-3705-4907-8B2A-A986F7971BF4}" presName="root2" presStyleCnt="0"/>
      <dgm:spPr/>
    </dgm:pt>
    <dgm:pt modelId="{512857C3-4504-4818-AD40-233519BC58DD}" type="pres">
      <dgm:prSet presAssocID="{BF70B100-3705-4907-8B2A-A986F7971BF4}" presName="LevelTwoTextNode" presStyleLbl="node2" presStyleIdx="1" presStyleCnt="2" custScaleX="82048" custScaleY="143536" custLinFactNeighborX="3032" custLinFactNeighborY="11602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179ECBB7-E08E-4E17-8017-F98FD0FD5154}" type="pres">
      <dgm:prSet presAssocID="{BF70B100-3705-4907-8B2A-A986F7971BF4}" presName="level3hierChild" presStyleCnt="0"/>
      <dgm:spPr/>
    </dgm:pt>
  </dgm:ptLst>
  <dgm:cxnLst>
    <dgm:cxn modelId="{664C641B-EFDF-44B8-9602-4A83B00E5DEB}" type="presOf" srcId="{537347AD-016B-4069-83DA-CBD93ACA7C1F}" destId="{ACA4B845-52E9-47D0-AE12-1737FD71E513}" srcOrd="0" destOrd="0" presId="urn:microsoft.com/office/officeart/2005/8/layout/hierarchy2"/>
    <dgm:cxn modelId="{2548B0C0-F528-437F-9C53-1B17F7241DD3}" srcId="{A331334E-DD0A-4E43-AB39-173019BB6926}" destId="{A7454983-CE74-434D-8A26-DB6043E702D0}" srcOrd="0" destOrd="0" parTransId="{537347AD-016B-4069-83DA-CBD93ACA7C1F}" sibTransId="{F38D8DF6-CB11-48B1-B946-6574A46F9175}"/>
    <dgm:cxn modelId="{D00E12E7-7117-4D7A-8C31-11499E615367}" type="presOf" srcId="{A331334E-DD0A-4E43-AB39-173019BB6926}" destId="{A1F76172-DDC8-4C78-B0CF-0E33CE786F2D}" srcOrd="0" destOrd="0" presId="urn:microsoft.com/office/officeart/2005/8/layout/hierarchy2"/>
    <dgm:cxn modelId="{D0DF9630-A259-4D18-9F04-FB6DF4536224}" type="presOf" srcId="{A7454983-CE74-434D-8A26-DB6043E702D0}" destId="{4EDFF9C0-6776-4ACB-8573-84639FB4080E}" srcOrd="0" destOrd="0" presId="urn:microsoft.com/office/officeart/2005/8/layout/hierarchy2"/>
    <dgm:cxn modelId="{693C6BE0-06B7-4DA6-8528-93F3CF2B47BC}" srcId="{A7454983-CE74-434D-8A26-DB6043E702D0}" destId="{6A0F949E-15EA-41B1-9084-76F8701769E1}" srcOrd="0" destOrd="0" parTransId="{A81D5B4E-1C67-4B85-BFA5-C836D08250F7}" sibTransId="{D70DEECF-9869-4777-87BC-8FFD93F7BFF8}"/>
    <dgm:cxn modelId="{C07AA365-A341-4FED-826A-C33702910542}" srcId="{047E2A20-E2CF-4177-8770-38625B673B0E}" destId="{A331334E-DD0A-4E43-AB39-173019BB6926}" srcOrd="0" destOrd="0" parTransId="{97793261-0C7A-4B0B-9620-6901B2E09B31}" sibTransId="{73164B90-3C05-4AD3-848A-F5ED678C94AE}"/>
    <dgm:cxn modelId="{34F585ED-33EC-43E2-B015-B31A7FA96CD2}" srcId="{A331334E-DD0A-4E43-AB39-173019BB6926}" destId="{BF70B100-3705-4907-8B2A-A986F7971BF4}" srcOrd="1" destOrd="0" parTransId="{3C0F4D65-1D1D-4C8A-9D89-0B8F25A0874F}" sibTransId="{2E695A24-6B4D-447B-B284-8390DB86D2AE}"/>
    <dgm:cxn modelId="{1F4E0107-9FF6-4207-8FDF-39164641AA3B}" type="presOf" srcId="{A81D5B4E-1C67-4B85-BFA5-C836D08250F7}" destId="{4A938976-FBC3-4314-B134-747F8C286AE6}" srcOrd="1" destOrd="0" presId="urn:microsoft.com/office/officeart/2005/8/layout/hierarchy2"/>
    <dgm:cxn modelId="{BAD9D4AC-C41C-46F9-BA9B-D70581C9C4D1}" type="presOf" srcId="{BF70B100-3705-4907-8B2A-A986F7971BF4}" destId="{512857C3-4504-4818-AD40-233519BC58DD}" srcOrd="0" destOrd="0" presId="urn:microsoft.com/office/officeart/2005/8/layout/hierarchy2"/>
    <dgm:cxn modelId="{1FC4E655-322C-4AC8-80C6-188EA570D9DB}" type="presOf" srcId="{6A0F949E-15EA-41B1-9084-76F8701769E1}" destId="{DF7902F0-C4D5-49B2-A303-E11E9C9359F2}" srcOrd="0" destOrd="0" presId="urn:microsoft.com/office/officeart/2005/8/layout/hierarchy2"/>
    <dgm:cxn modelId="{7E70D5C9-49E7-4747-BA0C-4D29A9AC8991}" type="presOf" srcId="{3C0F4D65-1D1D-4C8A-9D89-0B8F25A0874F}" destId="{06AD3546-D894-4DCB-85A6-E12351C9CE72}" srcOrd="1" destOrd="0" presId="urn:microsoft.com/office/officeart/2005/8/layout/hierarchy2"/>
    <dgm:cxn modelId="{2EDDBF47-85D4-43AD-B8C9-1F762615909E}" type="presOf" srcId="{3C0F4D65-1D1D-4C8A-9D89-0B8F25A0874F}" destId="{68B8DE0D-06F3-4AC8-9B77-4BA2CA85066E}" srcOrd="0" destOrd="0" presId="urn:microsoft.com/office/officeart/2005/8/layout/hierarchy2"/>
    <dgm:cxn modelId="{C7F45C3B-210E-403B-8CF5-E4366D14E3D8}" type="presOf" srcId="{047E2A20-E2CF-4177-8770-38625B673B0E}" destId="{456FE595-1E79-470C-AF9D-649733A36758}" srcOrd="0" destOrd="0" presId="urn:microsoft.com/office/officeart/2005/8/layout/hierarchy2"/>
    <dgm:cxn modelId="{BE8279CF-141D-4A48-A395-FECDAB0DA758}" type="presOf" srcId="{A81D5B4E-1C67-4B85-BFA5-C836D08250F7}" destId="{FDAB0D99-3706-4C19-9262-332A4319AC65}" srcOrd="0" destOrd="0" presId="urn:microsoft.com/office/officeart/2005/8/layout/hierarchy2"/>
    <dgm:cxn modelId="{FCD48231-7208-4F1F-8875-F573386290A8}" type="presOf" srcId="{537347AD-016B-4069-83DA-CBD93ACA7C1F}" destId="{939067C0-F4CF-4910-B74D-ABCC1041AC68}" srcOrd="1" destOrd="0" presId="urn:microsoft.com/office/officeart/2005/8/layout/hierarchy2"/>
    <dgm:cxn modelId="{C4BFB1D9-68FB-42EB-AD16-614CE38B92B8}" type="presParOf" srcId="{456FE595-1E79-470C-AF9D-649733A36758}" destId="{D8126329-E325-4C1C-9A34-FB85C96DE636}" srcOrd="0" destOrd="0" presId="urn:microsoft.com/office/officeart/2005/8/layout/hierarchy2"/>
    <dgm:cxn modelId="{A149EB1E-D930-4F39-A45E-D0D1EC2FD80F}" type="presParOf" srcId="{D8126329-E325-4C1C-9A34-FB85C96DE636}" destId="{A1F76172-DDC8-4C78-B0CF-0E33CE786F2D}" srcOrd="0" destOrd="0" presId="urn:microsoft.com/office/officeart/2005/8/layout/hierarchy2"/>
    <dgm:cxn modelId="{02C9DEB8-6C1B-4E4C-9777-0FFD8308C443}" type="presParOf" srcId="{D8126329-E325-4C1C-9A34-FB85C96DE636}" destId="{910120DF-CEC0-42B5-A9C9-5502680EB983}" srcOrd="1" destOrd="0" presId="urn:microsoft.com/office/officeart/2005/8/layout/hierarchy2"/>
    <dgm:cxn modelId="{B5BE54B7-8B01-4C2D-9676-83E17CC1DF65}" type="presParOf" srcId="{910120DF-CEC0-42B5-A9C9-5502680EB983}" destId="{ACA4B845-52E9-47D0-AE12-1737FD71E513}" srcOrd="0" destOrd="0" presId="urn:microsoft.com/office/officeart/2005/8/layout/hierarchy2"/>
    <dgm:cxn modelId="{5F098824-CCDF-4F6B-B37C-AB88C73E3732}" type="presParOf" srcId="{ACA4B845-52E9-47D0-AE12-1737FD71E513}" destId="{939067C0-F4CF-4910-B74D-ABCC1041AC68}" srcOrd="0" destOrd="0" presId="urn:microsoft.com/office/officeart/2005/8/layout/hierarchy2"/>
    <dgm:cxn modelId="{9A3DDBEC-C2A1-4B92-9928-C8C061651569}" type="presParOf" srcId="{910120DF-CEC0-42B5-A9C9-5502680EB983}" destId="{EDAFB154-A9CF-4AE3-B0C0-A822ADA45DF2}" srcOrd="1" destOrd="0" presId="urn:microsoft.com/office/officeart/2005/8/layout/hierarchy2"/>
    <dgm:cxn modelId="{A166C7B2-9E1B-4383-AD5C-6177E9487D8C}" type="presParOf" srcId="{EDAFB154-A9CF-4AE3-B0C0-A822ADA45DF2}" destId="{4EDFF9C0-6776-4ACB-8573-84639FB4080E}" srcOrd="0" destOrd="0" presId="urn:microsoft.com/office/officeart/2005/8/layout/hierarchy2"/>
    <dgm:cxn modelId="{5126B36B-EFEB-4C0E-BDE8-558BAEFFC29B}" type="presParOf" srcId="{EDAFB154-A9CF-4AE3-B0C0-A822ADA45DF2}" destId="{DE1F46F8-D55F-4721-80BA-B2C59313603E}" srcOrd="1" destOrd="0" presId="urn:microsoft.com/office/officeart/2005/8/layout/hierarchy2"/>
    <dgm:cxn modelId="{58B8290F-FE13-48DC-84F8-895CBB4DE858}" type="presParOf" srcId="{DE1F46F8-D55F-4721-80BA-B2C59313603E}" destId="{FDAB0D99-3706-4C19-9262-332A4319AC65}" srcOrd="0" destOrd="0" presId="urn:microsoft.com/office/officeart/2005/8/layout/hierarchy2"/>
    <dgm:cxn modelId="{098DEF00-2D26-4096-8C97-35C838642047}" type="presParOf" srcId="{FDAB0D99-3706-4C19-9262-332A4319AC65}" destId="{4A938976-FBC3-4314-B134-747F8C286AE6}" srcOrd="0" destOrd="0" presId="urn:microsoft.com/office/officeart/2005/8/layout/hierarchy2"/>
    <dgm:cxn modelId="{0AD73A29-2EF5-42B5-8CAF-A85D5E3BD5DC}" type="presParOf" srcId="{DE1F46F8-D55F-4721-80BA-B2C59313603E}" destId="{793E2183-F0A3-47C2-BE31-F5526D2F79AA}" srcOrd="1" destOrd="0" presId="urn:microsoft.com/office/officeart/2005/8/layout/hierarchy2"/>
    <dgm:cxn modelId="{826D2809-7EA7-4015-A67C-8E31DB3086B4}" type="presParOf" srcId="{793E2183-F0A3-47C2-BE31-F5526D2F79AA}" destId="{DF7902F0-C4D5-49B2-A303-E11E9C9359F2}" srcOrd="0" destOrd="0" presId="urn:microsoft.com/office/officeart/2005/8/layout/hierarchy2"/>
    <dgm:cxn modelId="{1D6323BA-F27A-430B-BC5F-D2E86BD95648}" type="presParOf" srcId="{793E2183-F0A3-47C2-BE31-F5526D2F79AA}" destId="{C28F5D35-1F32-46B1-95FA-E7A1B8940974}" srcOrd="1" destOrd="0" presId="urn:microsoft.com/office/officeart/2005/8/layout/hierarchy2"/>
    <dgm:cxn modelId="{919BD39A-32C9-410C-9C62-8996C049A365}" type="presParOf" srcId="{910120DF-CEC0-42B5-A9C9-5502680EB983}" destId="{68B8DE0D-06F3-4AC8-9B77-4BA2CA85066E}" srcOrd="2" destOrd="0" presId="urn:microsoft.com/office/officeart/2005/8/layout/hierarchy2"/>
    <dgm:cxn modelId="{3EDDB55B-368C-434B-8F09-A330482FCAE9}" type="presParOf" srcId="{68B8DE0D-06F3-4AC8-9B77-4BA2CA85066E}" destId="{06AD3546-D894-4DCB-85A6-E12351C9CE72}" srcOrd="0" destOrd="0" presId="urn:microsoft.com/office/officeart/2005/8/layout/hierarchy2"/>
    <dgm:cxn modelId="{4B54BF5A-711C-4388-83CC-A91E19858694}" type="presParOf" srcId="{910120DF-CEC0-42B5-A9C9-5502680EB983}" destId="{2EAB6A24-8DCB-49D2-A6B7-323AAC1A9ED7}" srcOrd="3" destOrd="0" presId="urn:microsoft.com/office/officeart/2005/8/layout/hierarchy2"/>
    <dgm:cxn modelId="{1359954A-686C-45BD-A542-DB808AFE1396}" type="presParOf" srcId="{2EAB6A24-8DCB-49D2-A6B7-323AAC1A9ED7}" destId="{512857C3-4504-4818-AD40-233519BC58DD}" srcOrd="0" destOrd="0" presId="urn:microsoft.com/office/officeart/2005/8/layout/hierarchy2"/>
    <dgm:cxn modelId="{91189884-82CE-413F-8881-5BAFB59A0AE6}" type="presParOf" srcId="{2EAB6A24-8DCB-49D2-A6B7-323AAC1A9ED7}" destId="{179ECBB7-E08E-4E17-8017-F98FD0FD515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761F81-6883-40DE-AB50-75D6A8FCDDC7}">
      <dsp:nvSpPr>
        <dsp:cNvPr id="0" name=""/>
        <dsp:cNvSpPr/>
      </dsp:nvSpPr>
      <dsp:spPr>
        <a:xfrm>
          <a:off x="0" y="1131469"/>
          <a:ext cx="2056284" cy="1341324"/>
        </a:xfrm>
        <a:prstGeom prst="roundRect">
          <a:avLst>
            <a:gd name="adj" fmla="val 10000"/>
          </a:avLst>
        </a:prstGeom>
        <a:solidFill>
          <a:schemeClr val="accent1">
            <a:lumMod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>
              <a:solidFill>
                <a:schemeClr val="tx1"/>
              </a:solidFill>
            </a:rPr>
            <a:t>APPLICATION TO COMPETENT AUTHORITIES</a:t>
          </a:r>
          <a:endParaRPr lang="hr-HR" sz="1600" b="0" kern="1200" dirty="0" smtClean="0">
            <a:solidFill>
              <a:schemeClr val="tx1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noProof="0" dirty="0" smtClean="0">
              <a:solidFill>
                <a:schemeClr val="tx1"/>
              </a:solidFill>
            </a:rPr>
            <a:t> - </a:t>
          </a:r>
          <a:r>
            <a:rPr lang="en-US" sz="1600" kern="1200" noProof="0" dirty="0" smtClean="0">
              <a:solidFill>
                <a:schemeClr val="tx1"/>
              </a:solidFill>
            </a:rPr>
            <a:t>Applicant data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noProof="0" dirty="0" smtClean="0">
              <a:solidFill>
                <a:schemeClr val="tx1"/>
              </a:solidFill>
            </a:rPr>
            <a:t>- </a:t>
          </a:r>
          <a:r>
            <a:rPr lang="en-US" sz="1600" kern="1200" noProof="0" dirty="0" smtClean="0">
              <a:solidFill>
                <a:schemeClr val="tx1"/>
              </a:solidFill>
            </a:rPr>
            <a:t>Project design </a:t>
          </a:r>
          <a:r>
            <a:rPr lang="en-US" sz="1100" kern="1200" noProof="0" dirty="0" smtClean="0">
              <a:solidFill>
                <a:srgbClr val="FF0000"/>
              </a:solidFill>
            </a:rPr>
            <a:t> </a:t>
          </a:r>
          <a:endParaRPr lang="en-US" sz="1100" kern="1200" noProof="0" dirty="0">
            <a:solidFill>
              <a:srgbClr val="FF0000"/>
            </a:solidFill>
          </a:endParaRPr>
        </a:p>
      </dsp:txBody>
      <dsp:txXfrm>
        <a:off x="39286" y="1170755"/>
        <a:ext cx="1977712" cy="1262752"/>
      </dsp:txXfrm>
    </dsp:sp>
    <dsp:sp modelId="{C87DA6FF-34ED-423D-B3A2-5BBBC1477D68}">
      <dsp:nvSpPr>
        <dsp:cNvPr id="0" name=""/>
        <dsp:cNvSpPr/>
      </dsp:nvSpPr>
      <dsp:spPr>
        <a:xfrm rot="18591356">
          <a:off x="1834106" y="1304311"/>
          <a:ext cx="1237277" cy="45834"/>
        </a:xfrm>
        <a:custGeom>
          <a:avLst/>
          <a:gdLst/>
          <a:ahLst/>
          <a:cxnLst/>
          <a:rect l="0" t="0" r="0" b="0"/>
          <a:pathLst>
            <a:path>
              <a:moveTo>
                <a:pt x="0" y="22917"/>
              </a:moveTo>
              <a:lnTo>
                <a:pt x="1237277" y="229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500" kern="1200"/>
        </a:p>
      </dsp:txBody>
      <dsp:txXfrm>
        <a:off x="2421813" y="1296296"/>
        <a:ext cx="61863" cy="61863"/>
      </dsp:txXfrm>
    </dsp:sp>
    <dsp:sp modelId="{DE6936C5-0220-48DE-AA5B-CEA84F066763}">
      <dsp:nvSpPr>
        <dsp:cNvPr id="0" name=""/>
        <dsp:cNvSpPr/>
      </dsp:nvSpPr>
      <dsp:spPr>
        <a:xfrm>
          <a:off x="2849205" y="0"/>
          <a:ext cx="2056284" cy="1704649"/>
        </a:xfrm>
        <a:prstGeom prst="roundRect">
          <a:avLst>
            <a:gd name="adj" fmla="val 10000"/>
          </a:avLst>
        </a:prstGeom>
        <a:solidFill>
          <a:srgbClr val="FF7C8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600" b="1" kern="1200" noProof="0" dirty="0" smtClean="0">
              <a:solidFill>
                <a:schemeClr val="tx1"/>
              </a:solidFill>
            </a:rPr>
            <a:t>DECISION</a:t>
          </a:r>
          <a:r>
            <a:rPr lang="en-GB" sz="1600" kern="1200" noProof="0" dirty="0" smtClean="0">
              <a:solidFill>
                <a:schemeClr val="tx1"/>
              </a:solidFill>
            </a:rPr>
            <a:t> to carry out the main assessment</a:t>
          </a:r>
          <a:r>
            <a:rPr lang="hr-HR" sz="1600" kern="1200" noProof="0" dirty="0" smtClean="0">
              <a:solidFill>
                <a:schemeClr val="tx1"/>
              </a:solidFill>
            </a:rPr>
            <a:t> - </a:t>
          </a:r>
          <a:r>
            <a:rPr lang="en-US" sz="1600" kern="1200" dirty="0" smtClean="0">
              <a:solidFill>
                <a:schemeClr val="tx1"/>
              </a:solidFill>
            </a:rPr>
            <a:t>possible significant adverse effects of the project can not be excluded</a:t>
          </a:r>
          <a:endParaRPr lang="hr-HR" sz="1600" kern="1200" dirty="0">
            <a:solidFill>
              <a:schemeClr val="tx1"/>
            </a:solidFill>
          </a:endParaRPr>
        </a:p>
      </dsp:txBody>
      <dsp:txXfrm>
        <a:off x="2899132" y="49927"/>
        <a:ext cx="1956430" cy="1604795"/>
      </dsp:txXfrm>
    </dsp:sp>
    <dsp:sp modelId="{00E17F7D-12F1-4FD7-8C5B-9AED0690DADA}">
      <dsp:nvSpPr>
        <dsp:cNvPr id="0" name=""/>
        <dsp:cNvSpPr/>
      </dsp:nvSpPr>
      <dsp:spPr>
        <a:xfrm rot="21177015">
          <a:off x="4902361" y="778611"/>
          <a:ext cx="827764" cy="45834"/>
        </a:xfrm>
        <a:custGeom>
          <a:avLst/>
          <a:gdLst/>
          <a:ahLst/>
          <a:cxnLst/>
          <a:rect l="0" t="0" r="0" b="0"/>
          <a:pathLst>
            <a:path>
              <a:moveTo>
                <a:pt x="0" y="22917"/>
              </a:moveTo>
              <a:lnTo>
                <a:pt x="827764" y="2291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500" kern="1200"/>
        </a:p>
      </dsp:txBody>
      <dsp:txXfrm>
        <a:off x="5295549" y="780834"/>
        <a:ext cx="41388" cy="41388"/>
      </dsp:txXfrm>
    </dsp:sp>
    <dsp:sp modelId="{89DE6FC9-0948-4F51-8DD1-775E9661FD8F}">
      <dsp:nvSpPr>
        <dsp:cNvPr id="0" name=""/>
        <dsp:cNvSpPr/>
      </dsp:nvSpPr>
      <dsp:spPr>
        <a:xfrm>
          <a:off x="5726997" y="34410"/>
          <a:ext cx="2056284" cy="1432644"/>
        </a:xfrm>
        <a:prstGeom prst="roundRect">
          <a:avLst>
            <a:gd name="adj" fmla="val 10000"/>
          </a:avLst>
        </a:prstGeom>
        <a:solidFill>
          <a:schemeClr val="accent1">
            <a:lumMod val="9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dirty="0" smtClean="0">
              <a:solidFill>
                <a:schemeClr val="tx1"/>
              </a:solidFill>
            </a:rPr>
            <a:t>MAIN ASSESSMENT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dirty="0" smtClean="0">
              <a:solidFill>
                <a:schemeClr val="tx1"/>
              </a:solidFill>
            </a:rPr>
            <a:t>separate study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dirty="0" smtClean="0">
              <a:solidFill>
                <a:schemeClr val="tx1"/>
              </a:solidFill>
            </a:rPr>
            <a:t>or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dirty="0" smtClean="0">
              <a:solidFill>
                <a:schemeClr val="tx1"/>
              </a:solidFill>
            </a:rPr>
            <a:t> chapter in the EIA study</a:t>
          </a:r>
          <a:endParaRPr lang="hr-HR" sz="1600" kern="1200" noProof="0" dirty="0" smtClean="0">
            <a:solidFill>
              <a:schemeClr val="tx1"/>
            </a:solidFill>
          </a:endParaRPr>
        </a:p>
      </dsp:txBody>
      <dsp:txXfrm>
        <a:off x="5768958" y="76371"/>
        <a:ext cx="1972362" cy="1348722"/>
      </dsp:txXfrm>
    </dsp:sp>
    <dsp:sp modelId="{7A17CA80-015F-45E2-B717-154CED67C5EC}">
      <dsp:nvSpPr>
        <dsp:cNvPr id="0" name=""/>
        <dsp:cNvSpPr/>
      </dsp:nvSpPr>
      <dsp:spPr>
        <a:xfrm rot="3647872">
          <a:off x="1658201" y="2457760"/>
          <a:ext cx="1554686" cy="45834"/>
        </a:xfrm>
        <a:custGeom>
          <a:avLst/>
          <a:gdLst/>
          <a:ahLst/>
          <a:cxnLst/>
          <a:rect l="0" t="0" r="0" b="0"/>
          <a:pathLst>
            <a:path>
              <a:moveTo>
                <a:pt x="0" y="22917"/>
              </a:moveTo>
              <a:lnTo>
                <a:pt x="1554686" y="229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500" kern="1200"/>
        </a:p>
      </dsp:txBody>
      <dsp:txXfrm>
        <a:off x="2396677" y="2441810"/>
        <a:ext cx="77734" cy="77734"/>
      </dsp:txXfrm>
    </dsp:sp>
    <dsp:sp modelId="{E103E6C6-7F32-4D51-963A-118120DBB9DA}">
      <dsp:nvSpPr>
        <dsp:cNvPr id="0" name=""/>
        <dsp:cNvSpPr/>
      </dsp:nvSpPr>
      <dsp:spPr>
        <a:xfrm>
          <a:off x="2814804" y="2419854"/>
          <a:ext cx="2385084" cy="1478736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b="1" kern="1200" noProof="0" dirty="0" smtClean="0">
              <a:solidFill>
                <a:schemeClr val="tx1"/>
              </a:solidFill>
            </a:rPr>
            <a:t>DECISION</a:t>
          </a:r>
          <a:r>
            <a:rPr lang="en-US" sz="1600" kern="1200" noProof="0" dirty="0" smtClean="0">
              <a:solidFill>
                <a:schemeClr val="tx1"/>
              </a:solidFill>
            </a:rPr>
            <a:t> permitting the project in case where no significant adverse effects to the EN were found</a:t>
          </a:r>
        </a:p>
      </dsp:txBody>
      <dsp:txXfrm>
        <a:off x="2858115" y="2463165"/>
        <a:ext cx="2298462" cy="13921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F76172-DDC8-4C78-B0CF-0E33CE786F2D}">
      <dsp:nvSpPr>
        <dsp:cNvPr id="0" name=""/>
        <dsp:cNvSpPr/>
      </dsp:nvSpPr>
      <dsp:spPr>
        <a:xfrm>
          <a:off x="0" y="1371040"/>
          <a:ext cx="2604938" cy="1577692"/>
        </a:xfrm>
        <a:prstGeom prst="roundRect">
          <a:avLst>
            <a:gd name="adj" fmla="val 10000"/>
          </a:avLst>
        </a:prstGeom>
        <a:solidFill>
          <a:schemeClr val="accent1">
            <a:lumMod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>
              <a:solidFill>
                <a:schemeClr val="tx1"/>
              </a:solidFill>
            </a:rPr>
            <a:t>APPLICATION TO COMPETENT AUTHORITIES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>
              <a:solidFill>
                <a:schemeClr val="tx1"/>
              </a:solidFill>
            </a:rPr>
            <a:t> - Data </a:t>
          </a:r>
          <a:r>
            <a:rPr lang="hr-HR" sz="1600" kern="1200" dirty="0" err="1" smtClean="0">
              <a:solidFill>
                <a:schemeClr val="tx1"/>
              </a:solidFill>
            </a:rPr>
            <a:t>about</a:t>
          </a:r>
          <a:r>
            <a:rPr lang="hr-HR" sz="1600" kern="1200" dirty="0" smtClean="0">
              <a:solidFill>
                <a:schemeClr val="tx1"/>
              </a:solidFill>
            </a:rPr>
            <a:t> </a:t>
          </a:r>
          <a:r>
            <a:rPr lang="hr-HR" sz="1600" kern="1200" dirty="0" err="1" smtClean="0">
              <a:solidFill>
                <a:schemeClr val="tx1"/>
              </a:solidFill>
            </a:rPr>
            <a:t>applicant</a:t>
          </a:r>
          <a:r>
            <a:rPr lang="hr-HR" sz="1600" kern="1200" dirty="0" smtClean="0">
              <a:solidFill>
                <a:schemeClr val="tx1"/>
              </a:solidFill>
            </a:rPr>
            <a:t>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>
              <a:solidFill>
                <a:schemeClr val="tx1"/>
              </a:solidFill>
            </a:rPr>
            <a:t> - Main assessment (AA) study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>
              <a:solidFill>
                <a:schemeClr val="tx1"/>
              </a:solidFill>
            </a:rPr>
            <a:t> - </a:t>
          </a:r>
          <a:r>
            <a:rPr lang="hr-HR" sz="1600" kern="1200" dirty="0" err="1" smtClean="0">
              <a:solidFill>
                <a:schemeClr val="tx1"/>
              </a:solidFill>
            </a:rPr>
            <a:t>Screening</a:t>
          </a:r>
          <a:r>
            <a:rPr lang="hr-HR" sz="1600" kern="1200" dirty="0" smtClean="0">
              <a:solidFill>
                <a:schemeClr val="tx1"/>
              </a:solidFill>
            </a:rPr>
            <a:t> </a:t>
          </a:r>
          <a:r>
            <a:rPr lang="hr-HR" sz="1600" kern="1200" dirty="0" err="1" smtClean="0">
              <a:solidFill>
                <a:schemeClr val="tx1"/>
              </a:solidFill>
            </a:rPr>
            <a:t>decision</a:t>
          </a:r>
          <a:endParaRPr lang="hr-HR" sz="1600" kern="1200" dirty="0" smtClean="0">
            <a:solidFill>
              <a:schemeClr val="tx1"/>
            </a:solidFill>
          </a:endParaRPr>
        </a:p>
      </dsp:txBody>
      <dsp:txXfrm>
        <a:off x="46209" y="1417249"/>
        <a:ext cx="2512520" cy="1485274"/>
      </dsp:txXfrm>
    </dsp:sp>
    <dsp:sp modelId="{ACA4B845-52E9-47D0-AE12-1737FD71E513}">
      <dsp:nvSpPr>
        <dsp:cNvPr id="0" name=""/>
        <dsp:cNvSpPr/>
      </dsp:nvSpPr>
      <dsp:spPr>
        <a:xfrm rot="18434442">
          <a:off x="2247882" y="1415110"/>
          <a:ext cx="1808635" cy="49697"/>
        </a:xfrm>
        <a:custGeom>
          <a:avLst/>
          <a:gdLst/>
          <a:ahLst/>
          <a:cxnLst/>
          <a:rect l="0" t="0" r="0" b="0"/>
          <a:pathLst>
            <a:path>
              <a:moveTo>
                <a:pt x="0" y="24848"/>
              </a:moveTo>
              <a:lnTo>
                <a:pt x="1808635" y="248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600" kern="1200"/>
        </a:p>
      </dsp:txBody>
      <dsp:txXfrm>
        <a:off x="3106983" y="1394742"/>
        <a:ext cx="90431" cy="90431"/>
      </dsp:txXfrm>
    </dsp:sp>
    <dsp:sp modelId="{4EDFF9C0-6776-4ACB-8573-84639FB4080E}">
      <dsp:nvSpPr>
        <dsp:cNvPr id="0" name=""/>
        <dsp:cNvSpPr/>
      </dsp:nvSpPr>
      <dsp:spPr>
        <a:xfrm>
          <a:off x="3699461" y="0"/>
          <a:ext cx="1646464" cy="1440062"/>
        </a:xfrm>
        <a:prstGeom prst="roundRect">
          <a:avLst>
            <a:gd name="adj" fmla="val 10000"/>
          </a:avLst>
        </a:prstGeom>
        <a:solidFill>
          <a:srgbClr val="FF7C8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600" b="1" kern="1200" dirty="0" smtClean="0">
              <a:solidFill>
                <a:schemeClr val="tx1"/>
              </a:solidFill>
            </a:rPr>
            <a:t>DECISION</a:t>
          </a:r>
          <a:r>
            <a:rPr lang="hr-HR" sz="1600" kern="1200" dirty="0" smtClean="0">
              <a:solidFill>
                <a:schemeClr val="tx1"/>
              </a:solidFill>
            </a:rPr>
            <a:t> REJECTING THE APPLICATION </a:t>
          </a:r>
        </a:p>
      </dsp:txBody>
      <dsp:txXfrm>
        <a:off x="3741639" y="42178"/>
        <a:ext cx="1562108" cy="1355706"/>
      </dsp:txXfrm>
    </dsp:sp>
    <dsp:sp modelId="{FDAB0D99-3706-4C19-9262-332A4319AC65}">
      <dsp:nvSpPr>
        <dsp:cNvPr id="0" name=""/>
        <dsp:cNvSpPr/>
      </dsp:nvSpPr>
      <dsp:spPr>
        <a:xfrm rot="21542050">
          <a:off x="5345871" y="688731"/>
          <a:ext cx="765345" cy="49697"/>
        </a:xfrm>
        <a:custGeom>
          <a:avLst/>
          <a:gdLst/>
          <a:ahLst/>
          <a:cxnLst/>
          <a:rect l="0" t="0" r="0" b="0"/>
          <a:pathLst>
            <a:path>
              <a:moveTo>
                <a:pt x="0" y="24848"/>
              </a:moveTo>
              <a:lnTo>
                <a:pt x="765345" y="2484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500" kern="1200"/>
        </a:p>
      </dsp:txBody>
      <dsp:txXfrm>
        <a:off x="5709410" y="694447"/>
        <a:ext cx="38267" cy="38267"/>
      </dsp:txXfrm>
    </dsp:sp>
    <dsp:sp modelId="{DF7902F0-C4D5-49B2-A303-E11E9C9359F2}">
      <dsp:nvSpPr>
        <dsp:cNvPr id="0" name=""/>
        <dsp:cNvSpPr/>
      </dsp:nvSpPr>
      <dsp:spPr>
        <a:xfrm>
          <a:off x="6111161" y="0"/>
          <a:ext cx="2009770" cy="1414260"/>
        </a:xfrm>
        <a:prstGeom prst="roundRect">
          <a:avLst>
            <a:gd name="adj" fmla="val 10000"/>
          </a:avLst>
        </a:prstGeom>
        <a:solidFill>
          <a:schemeClr val="accent1">
            <a:lumMod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noProof="0" dirty="0" smtClean="0">
              <a:solidFill>
                <a:schemeClr val="tx1"/>
              </a:solidFill>
            </a:rPr>
            <a:t>Procedure of establishing the  overriding public interest and compensatory measures</a:t>
          </a:r>
        </a:p>
      </dsp:txBody>
      <dsp:txXfrm>
        <a:off x="6152583" y="41422"/>
        <a:ext cx="1926926" cy="1331416"/>
      </dsp:txXfrm>
    </dsp:sp>
    <dsp:sp modelId="{68B8DE0D-06F3-4AC8-9B77-4BA2CA85066E}">
      <dsp:nvSpPr>
        <dsp:cNvPr id="0" name=""/>
        <dsp:cNvSpPr/>
      </dsp:nvSpPr>
      <dsp:spPr>
        <a:xfrm rot="2622366">
          <a:off x="2402066" y="2640893"/>
          <a:ext cx="1464214" cy="49697"/>
        </a:xfrm>
        <a:custGeom>
          <a:avLst/>
          <a:gdLst/>
          <a:ahLst/>
          <a:cxnLst/>
          <a:rect l="0" t="0" r="0" b="0"/>
          <a:pathLst>
            <a:path>
              <a:moveTo>
                <a:pt x="0" y="24848"/>
              </a:moveTo>
              <a:lnTo>
                <a:pt x="1464214" y="248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500" kern="1200"/>
        </a:p>
      </dsp:txBody>
      <dsp:txXfrm>
        <a:off x="3097568" y="2629137"/>
        <a:ext cx="73210" cy="73210"/>
      </dsp:txXfrm>
    </dsp:sp>
    <dsp:sp modelId="{512857C3-4504-4818-AD40-233519BC58DD}">
      <dsp:nvSpPr>
        <dsp:cNvPr id="0" name=""/>
        <dsp:cNvSpPr/>
      </dsp:nvSpPr>
      <dsp:spPr>
        <a:xfrm>
          <a:off x="3663409" y="2292746"/>
          <a:ext cx="2009477" cy="1757704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b="1" kern="1200" noProof="0" dirty="0" smtClean="0">
              <a:solidFill>
                <a:schemeClr val="tx1"/>
              </a:solidFill>
            </a:rPr>
            <a:t>DECISION </a:t>
          </a:r>
          <a:r>
            <a:rPr lang="en-GB" sz="1600" kern="1200" noProof="0" dirty="0" smtClean="0">
              <a:solidFill>
                <a:schemeClr val="tx1"/>
              </a:solidFill>
            </a:rPr>
            <a:t>APPROVING THE PROJECT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noProof="0" dirty="0" smtClean="0">
              <a:solidFill>
                <a:schemeClr val="tx1"/>
              </a:solidFill>
            </a:rPr>
            <a:t>Mitigation measures</a:t>
          </a:r>
          <a:r>
            <a:rPr lang="hr-HR" sz="1600" b="1" kern="1200" noProof="0" dirty="0" smtClean="0">
              <a:solidFill>
                <a:schemeClr val="tx1"/>
              </a:solidFill>
            </a:rPr>
            <a:t> </a:t>
          </a:r>
          <a:r>
            <a:rPr lang="hr-HR" sz="1600" b="1" kern="1200" noProof="0" dirty="0" err="1" smtClean="0">
              <a:solidFill>
                <a:schemeClr val="tx1"/>
              </a:solidFill>
            </a:rPr>
            <a:t>Monitoring</a:t>
          </a:r>
          <a:endParaRPr lang="en-GB" sz="1600" b="1" kern="1200" noProof="0" dirty="0">
            <a:solidFill>
              <a:schemeClr val="tx1"/>
            </a:solidFill>
          </a:endParaRPr>
        </a:p>
      </dsp:txBody>
      <dsp:txXfrm>
        <a:off x="3714890" y="2344227"/>
        <a:ext cx="1906515" cy="16547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8F1733-B9D4-4071-9562-2E731B60C266}" type="datetimeFigureOut">
              <a:rPr lang="hr-HR" smtClean="0"/>
              <a:t>22.10.2014.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AB2658-C863-4887-B8B9-CDBC3A6DF5E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78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B2658-C863-4887-B8B9-CDBC3A6DF5EE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92808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B2658-C863-4887-B8B9-CDBC3A6DF5EE}" type="slidenum">
              <a:rPr lang="hr-HR" smtClean="0"/>
              <a:t>34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92808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1CEBB-CC61-448E-BB7F-7C695654A888}" type="datetimeFigureOut">
              <a:rPr lang="hr-HR" smtClean="0"/>
              <a:pPr/>
              <a:t>22.10.2014.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014EB-4055-4A99-9418-D06F38B4D46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26906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1CEBB-CC61-448E-BB7F-7C695654A888}" type="datetimeFigureOut">
              <a:rPr lang="hr-HR" smtClean="0"/>
              <a:pPr/>
              <a:t>22.10.2014.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014EB-4055-4A99-9418-D06F38B4D46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2404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1CEBB-CC61-448E-BB7F-7C695654A888}" type="datetimeFigureOut">
              <a:rPr lang="hr-HR" smtClean="0"/>
              <a:pPr/>
              <a:t>22.10.2014.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014EB-4055-4A99-9418-D06F38B4D46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73253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1CEBB-CC61-448E-BB7F-7C695654A888}" type="datetimeFigureOut">
              <a:rPr lang="hr-HR" smtClean="0"/>
              <a:pPr/>
              <a:t>22.10.2014.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014EB-4055-4A99-9418-D06F38B4D46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18669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1CEBB-CC61-448E-BB7F-7C695654A888}" type="datetimeFigureOut">
              <a:rPr lang="hr-HR" smtClean="0"/>
              <a:pPr/>
              <a:t>22.10.2014.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014EB-4055-4A99-9418-D06F38B4D46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07945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1CEBB-CC61-448E-BB7F-7C695654A888}" type="datetimeFigureOut">
              <a:rPr lang="hr-HR" smtClean="0"/>
              <a:pPr/>
              <a:t>22.10.2014.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014EB-4055-4A99-9418-D06F38B4D46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33759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1CEBB-CC61-448E-BB7F-7C695654A888}" type="datetimeFigureOut">
              <a:rPr lang="hr-HR" smtClean="0"/>
              <a:pPr/>
              <a:t>22.10.2014.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014EB-4055-4A99-9418-D06F38B4D46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04862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1CEBB-CC61-448E-BB7F-7C695654A888}" type="datetimeFigureOut">
              <a:rPr lang="hr-HR" smtClean="0"/>
              <a:pPr/>
              <a:t>22.10.2014.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014EB-4055-4A99-9418-D06F38B4D46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9002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1CEBB-CC61-448E-BB7F-7C695654A888}" type="datetimeFigureOut">
              <a:rPr lang="hr-HR" smtClean="0"/>
              <a:pPr/>
              <a:t>22.10.2014.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014EB-4055-4A99-9418-D06F38B4D46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99369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1CEBB-CC61-448E-BB7F-7C695654A888}" type="datetimeFigureOut">
              <a:rPr lang="hr-HR" smtClean="0"/>
              <a:pPr/>
              <a:t>22.10.2014.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014EB-4055-4A99-9418-D06F38B4D46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6703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1CEBB-CC61-448E-BB7F-7C695654A888}" type="datetimeFigureOut">
              <a:rPr lang="hr-HR" smtClean="0"/>
              <a:pPr/>
              <a:t>22.10.2014.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014EB-4055-4A99-9418-D06F38B4D46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30516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1CEBB-CC61-448E-BB7F-7C695654A888}" type="datetimeFigureOut">
              <a:rPr lang="hr-HR" smtClean="0"/>
              <a:pPr/>
              <a:t>22.10.2014.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014EB-4055-4A99-9418-D06F38B4D46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84271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g"/><Relationship Id="rId7" Type="http://schemas.openxmlformats.org/officeDocument/2006/relationships/diagramColors" Target="../diagrams/colors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atura2000.hr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hyperlink" Target="http://natura2000.dzzp.hr/natura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hyperlink" Target="http://www.crohabitats.hr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Picture 3" descr="Pictur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03" y="0"/>
            <a:ext cx="9137393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92696"/>
            <a:ext cx="3420000" cy="7125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95736" y="2880486"/>
            <a:ext cx="50970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800" b="1" dirty="0" smtClean="0"/>
              <a:t>ENIA (AA) and EIA/SEA in Croatia</a:t>
            </a:r>
            <a:endParaRPr lang="hr-HR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222572" y="5013176"/>
            <a:ext cx="28932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400" dirty="0" smtClean="0"/>
              <a:t>Vladimir Hršak</a:t>
            </a:r>
          </a:p>
          <a:p>
            <a:pPr algn="ctr"/>
            <a:endParaRPr lang="hr-HR" sz="2400" dirty="0"/>
          </a:p>
          <a:p>
            <a:pPr algn="ctr"/>
            <a:r>
              <a:rPr lang="hr-HR" sz="2400" dirty="0" smtClean="0"/>
              <a:t>Zagreb, October </a:t>
            </a:r>
            <a:r>
              <a:rPr lang="hr-HR" sz="2400" dirty="0" smtClean="0"/>
              <a:t>2014</a:t>
            </a:r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449545" y="1772816"/>
            <a:ext cx="468052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dirty="0" smtClean="0"/>
              <a:t>Screening procedure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971600" y="2564904"/>
            <a:ext cx="73448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Duration: 30 days</a:t>
            </a:r>
            <a:endParaRPr lang="hr-HR" dirty="0"/>
          </a:p>
          <a:p>
            <a:endParaRPr lang="en-US" dirty="0"/>
          </a:p>
          <a:p>
            <a:r>
              <a:rPr lang="en-US" dirty="0"/>
              <a:t>Application: only data about the applicant + project design</a:t>
            </a:r>
            <a:endParaRPr lang="hr-HR" dirty="0"/>
          </a:p>
          <a:p>
            <a:endParaRPr lang="hr-HR" dirty="0"/>
          </a:p>
          <a:p>
            <a:endParaRPr lang="hr-HR" dirty="0"/>
          </a:p>
          <a:p>
            <a:r>
              <a:rPr lang="en-US" dirty="0"/>
              <a:t>Outcome:</a:t>
            </a:r>
          </a:p>
          <a:p>
            <a:r>
              <a:rPr lang="en-US" dirty="0">
                <a:solidFill>
                  <a:srgbClr val="FF0000"/>
                </a:solidFill>
              </a:rPr>
              <a:t>-decision - ensuring the right for appeal </a:t>
            </a:r>
            <a:r>
              <a:rPr lang="en-US" dirty="0"/>
              <a:t>(decision on admissibility of the project or on the need to carry out the Main </a:t>
            </a:r>
            <a:r>
              <a:rPr lang="hr-HR" dirty="0"/>
              <a:t>A</a:t>
            </a:r>
            <a:r>
              <a:rPr lang="en-US" dirty="0" err="1"/>
              <a:t>ssessment</a:t>
            </a:r>
            <a:r>
              <a:rPr lang="en-US" dirty="0"/>
              <a:t>)</a:t>
            </a:r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en-US" dirty="0"/>
          </a:p>
          <a:p>
            <a:r>
              <a:rPr lang="en-US" b="1" dirty="0"/>
              <a:t>Opinion of the SINP: mandatory for </a:t>
            </a:r>
            <a:r>
              <a:rPr lang="en-US" b="1" dirty="0">
                <a:solidFill>
                  <a:srgbClr val="FF0000"/>
                </a:solidFill>
              </a:rPr>
              <a:t>MENP</a:t>
            </a:r>
            <a:r>
              <a:rPr lang="en-US" b="1" dirty="0"/>
              <a:t> </a:t>
            </a:r>
            <a:r>
              <a:rPr lang="en-US" b="1" dirty="0">
                <a:solidFill>
                  <a:srgbClr val="FF0000"/>
                </a:solidFill>
              </a:rPr>
              <a:t>and CA</a:t>
            </a:r>
          </a:p>
        </p:txBody>
      </p:sp>
    </p:spTree>
    <p:extLst>
      <p:ext uri="{BB962C8B-B14F-4D97-AF65-F5344CB8AC3E}">
        <p14:creationId xmlns:p14="http://schemas.microsoft.com/office/powerpoint/2010/main" val="13755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339752" y="1700808"/>
            <a:ext cx="468052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dirty="0" smtClean="0"/>
              <a:t>Screening procedure</a:t>
            </a:r>
            <a:endParaRPr lang="en-US" sz="2800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8203442"/>
              </p:ext>
            </p:extLst>
          </p:nvPr>
        </p:nvGraphicFramePr>
        <p:xfrm>
          <a:off x="683568" y="2420888"/>
          <a:ext cx="7823212" cy="4037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04166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267744" y="1686171"/>
            <a:ext cx="5152794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dirty="0" smtClean="0"/>
              <a:t>AA procedure (Main assessment)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1187624" y="2348880"/>
            <a:ext cx="691276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dirty="0"/>
              <a:t>„Standing alone” procedure or part of EIA</a:t>
            </a:r>
          </a:p>
          <a:p>
            <a:pPr defTabSz="457200">
              <a:defRPr/>
            </a:pPr>
            <a:endParaRPr lang="en-US" dirty="0"/>
          </a:p>
          <a:p>
            <a:r>
              <a:rPr lang="en-US" dirty="0"/>
              <a:t>Duration: </a:t>
            </a:r>
            <a:r>
              <a:rPr lang="en-GB" b="1" dirty="0">
                <a:solidFill>
                  <a:srgbClr val="FF0000"/>
                </a:solidFill>
              </a:rPr>
              <a:t>60 days </a:t>
            </a:r>
            <a:r>
              <a:rPr lang="en-GB" b="1" dirty="0"/>
              <a:t>including securing opinion from the SINP </a:t>
            </a:r>
            <a:r>
              <a:rPr lang="en-GB" dirty="0"/>
              <a:t>and public</a:t>
            </a:r>
            <a:r>
              <a:rPr lang="hr-HR" dirty="0"/>
              <a:t> </a:t>
            </a:r>
            <a:r>
              <a:rPr lang="en-GB" dirty="0"/>
              <a:t>and performing the public hearing</a:t>
            </a:r>
          </a:p>
          <a:p>
            <a:pPr defTabSz="457200">
              <a:defRPr/>
            </a:pPr>
            <a:endParaRPr lang="en-US" sz="800" dirty="0"/>
          </a:p>
          <a:p>
            <a:pPr defTabSz="457200">
              <a:defRPr/>
            </a:pPr>
            <a:r>
              <a:rPr lang="en-US" dirty="0"/>
              <a:t>Application: main assessment study</a:t>
            </a:r>
            <a:r>
              <a:rPr lang="hr-HR" dirty="0"/>
              <a:t> </a:t>
            </a:r>
            <a:r>
              <a:rPr lang="en-US" dirty="0"/>
              <a:t>for non EIA projects or EIA study with the chapter on main assessment </a:t>
            </a:r>
            <a:r>
              <a:rPr lang="hr-HR" dirty="0">
                <a:solidFill>
                  <a:schemeClr val="tx1">
                    <a:lumMod val="95000"/>
                    <a:lumOff val="5000"/>
                  </a:schemeClr>
                </a:solidFill>
              </a:rPr>
              <a:t>(certified firms)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dirty="0"/>
          </a:p>
          <a:p>
            <a:pPr defTabSz="457200">
              <a:defRPr/>
            </a:pPr>
            <a:endParaRPr lang="en-US" sz="800" dirty="0"/>
          </a:p>
          <a:p>
            <a:pPr defTabSz="457200">
              <a:defRPr/>
            </a:pPr>
            <a:r>
              <a:rPr lang="en-US" dirty="0"/>
              <a:t>Outcome:</a:t>
            </a:r>
          </a:p>
          <a:p>
            <a:pPr marL="285750" indent="-285750" defTabSz="457200">
              <a:buFontTx/>
              <a:buChar char="-"/>
              <a:defRPr/>
            </a:pPr>
            <a:r>
              <a:rPr lang="en-US" dirty="0"/>
              <a:t>„standing alone” decision approving the project (includes mitigation measures) or decision rejecting the project</a:t>
            </a:r>
          </a:p>
          <a:p>
            <a:pPr marL="285750" indent="-285750" defTabSz="457200">
              <a:buFontTx/>
              <a:buChar char="-"/>
              <a:defRPr/>
            </a:pPr>
            <a:r>
              <a:rPr lang="en-US" dirty="0"/>
              <a:t>EIA decision with obligatory part on EN approving the project (includes mitigation measures) or EIA decision rejecting the project </a:t>
            </a:r>
          </a:p>
          <a:p>
            <a:pPr marL="285750" indent="-285750" defTabSz="457200">
              <a:buFontTx/>
              <a:buChar char="-"/>
              <a:defRPr/>
            </a:pPr>
            <a:endParaRPr lang="en-US" dirty="0"/>
          </a:p>
          <a:p>
            <a:pPr defTabSz="457200">
              <a:defRPr/>
            </a:pPr>
            <a:endParaRPr lang="en-US" sz="800" dirty="0"/>
          </a:p>
          <a:p>
            <a:pPr defTabSz="457200">
              <a:defRPr/>
            </a:pPr>
            <a:r>
              <a:rPr lang="en-US" b="1" dirty="0"/>
              <a:t>Opinion of the SINP: </a:t>
            </a:r>
            <a:r>
              <a:rPr lang="en-US" b="1" dirty="0">
                <a:solidFill>
                  <a:srgbClr val="FF0000"/>
                </a:solidFill>
              </a:rPr>
              <a:t>mandatory for </a:t>
            </a:r>
            <a:r>
              <a:rPr lang="hr-HR" b="1" dirty="0">
                <a:solidFill>
                  <a:srgbClr val="FF0000"/>
                </a:solidFill>
              </a:rPr>
              <a:t>MENP and</a:t>
            </a:r>
            <a:r>
              <a:rPr lang="en-US" b="1" dirty="0">
                <a:solidFill>
                  <a:srgbClr val="FF0000"/>
                </a:solidFill>
              </a:rPr>
              <a:t> CA </a:t>
            </a:r>
          </a:p>
        </p:txBody>
      </p:sp>
    </p:spTree>
    <p:extLst>
      <p:ext uri="{BB962C8B-B14F-4D97-AF65-F5344CB8AC3E}">
        <p14:creationId xmlns:p14="http://schemas.microsoft.com/office/powerpoint/2010/main" val="261990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339752" y="1628800"/>
            <a:ext cx="5152794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dirty="0" smtClean="0"/>
              <a:t>AA procedure (Main assessment)</a:t>
            </a:r>
            <a:endParaRPr lang="en-US" sz="2800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9571153"/>
              </p:ext>
            </p:extLst>
          </p:nvPr>
        </p:nvGraphicFramePr>
        <p:xfrm>
          <a:off x="179512" y="2276872"/>
          <a:ext cx="8229600" cy="4435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24222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051720" y="1632840"/>
            <a:ext cx="5616624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dirty="0" smtClean="0"/>
              <a:t>IROPI and compensatory measures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323528" y="2204864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Duration: 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up to 135 days including securing opinion from the SINP and public, performing the public hearing and obtaining decision from the GOV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Arial" charset="0"/>
                <a:ea typeface="ＭＳ Ｐゴシック" pitchFamily="34" charset="-128"/>
              </a:rPr>
              <a:t>Competent body: Ministry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Arial" charset="0"/>
              <a:ea typeface="ＭＳ Ｐゴシック" pitchFamily="34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Deciding on </a:t>
            </a:r>
            <a:r>
              <a:rPr lang="hr-HR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IROPI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: 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GOV + EC (p</a:t>
            </a:r>
            <a:r>
              <a:rPr lang="hr-HR" dirty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riority species and habitats 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+ projects of </a:t>
            </a:r>
            <a:r>
              <a:rPr lang="hr-HR" dirty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socio-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economic nature)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0000"/>
              </a:solidFill>
              <a:latin typeface="Arial" charset="0"/>
              <a:ea typeface="ＭＳ Ｐゴシック" pitchFamily="34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Application: description of reasons why </a:t>
            </a:r>
            <a:r>
              <a:rPr lang="hr-HR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IROPI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 is requested + CM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Outcome: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Decision rejecting the application because the CM are not feasible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Decision rejecting the application because the project is not considered as being of public interest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Decision on establishing the public interest and CM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hr-HR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or</a:t>
            </a:r>
            <a:endParaRPr lang="en-US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- opinion in case of the EIA project (finishing with the EIA decision)</a:t>
            </a:r>
          </a:p>
        </p:txBody>
      </p:sp>
    </p:spTree>
    <p:extLst>
      <p:ext uri="{BB962C8B-B14F-4D97-AF65-F5344CB8AC3E}">
        <p14:creationId xmlns:p14="http://schemas.microsoft.com/office/powerpoint/2010/main" val="400772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383599" y="1625806"/>
            <a:ext cx="5616624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dirty="0" smtClean="0"/>
              <a:t>IROPI and compensatory measures</a:t>
            </a:r>
            <a:endParaRPr lang="en-US" sz="28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861" y="5188071"/>
            <a:ext cx="1250950" cy="1109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86411" y="3322758"/>
            <a:ext cx="1871662" cy="1820863"/>
          </a:xfrm>
          <a:prstGeom prst="roundRect">
            <a:avLst/>
          </a:prstGeom>
          <a:solidFill>
            <a:schemeClr val="accent1">
              <a:lumMod val="9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</a:rPr>
              <a:t>APPLICATION </a:t>
            </a:r>
            <a:r>
              <a:rPr lang="hr-HR" sz="1600" b="1" dirty="0">
                <a:solidFill>
                  <a:schemeClr val="tx1"/>
                </a:solidFill>
              </a:rPr>
              <a:t>for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hr-HR" sz="1600" b="1" dirty="0">
                <a:solidFill>
                  <a:schemeClr val="tx1"/>
                </a:solidFill>
              </a:rPr>
              <a:t>IR</a:t>
            </a:r>
            <a:r>
              <a:rPr lang="en-US" sz="1600" b="1" dirty="0">
                <a:solidFill>
                  <a:schemeClr val="tx1"/>
                </a:solidFill>
              </a:rPr>
              <a:t>OPI and CM</a:t>
            </a:r>
          </a:p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Reasons supporting the </a:t>
            </a:r>
            <a:r>
              <a:rPr lang="hr-HR" sz="1600" dirty="0">
                <a:solidFill>
                  <a:schemeClr val="tx1"/>
                </a:solidFill>
              </a:rPr>
              <a:t>IR</a:t>
            </a:r>
            <a:r>
              <a:rPr lang="en-US" sz="1600" dirty="0">
                <a:solidFill>
                  <a:schemeClr val="tx1"/>
                </a:solidFill>
              </a:rPr>
              <a:t>OPI</a:t>
            </a:r>
          </a:p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Proposal of CMs</a:t>
            </a:r>
          </a:p>
        </p:txBody>
      </p:sp>
      <p:sp>
        <p:nvSpPr>
          <p:cNvPr id="9" name="Rectangle 8"/>
          <p:cNvSpPr/>
          <p:nvPr/>
        </p:nvSpPr>
        <p:spPr>
          <a:xfrm>
            <a:off x="2801036" y="3630733"/>
            <a:ext cx="2611437" cy="1206500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MENP to establish if the CM are feasible</a:t>
            </a:r>
          </a:p>
        </p:txBody>
      </p:sp>
      <p:sp>
        <p:nvSpPr>
          <p:cNvPr id="10" name="Rectangle 9"/>
          <p:cNvSpPr/>
          <p:nvPr/>
        </p:nvSpPr>
        <p:spPr>
          <a:xfrm>
            <a:off x="7104748" y="3673596"/>
            <a:ext cx="1873250" cy="86518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GOVERNMENT </a:t>
            </a:r>
          </a:p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to establish if  </a:t>
            </a:r>
            <a:r>
              <a:rPr lang="hr-HR" sz="1600" dirty="0">
                <a:solidFill>
                  <a:schemeClr val="tx1"/>
                </a:solidFill>
              </a:rPr>
              <a:t>IR</a:t>
            </a:r>
            <a:r>
              <a:rPr lang="en-US" sz="1600" dirty="0">
                <a:solidFill>
                  <a:schemeClr val="tx1"/>
                </a:solidFill>
              </a:rPr>
              <a:t>OPI exists</a:t>
            </a:r>
          </a:p>
        </p:txBody>
      </p:sp>
      <p:sp>
        <p:nvSpPr>
          <p:cNvPr id="11" name="Round Diagonal Corner Rectangle 10"/>
          <p:cNvSpPr/>
          <p:nvPr/>
        </p:nvSpPr>
        <p:spPr>
          <a:xfrm>
            <a:off x="3275856" y="2136896"/>
            <a:ext cx="3563780" cy="635000"/>
          </a:xfrm>
          <a:prstGeom prst="round2Diag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 smtClean="0">
                <a:solidFill>
                  <a:schemeClr val="tx1"/>
                </a:solidFill>
              </a:rPr>
              <a:t>MENP</a:t>
            </a:r>
            <a:r>
              <a:rPr lang="hr-HR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</a:rPr>
              <a:t>DECISION</a:t>
            </a:r>
            <a:r>
              <a:rPr lang="hr-HR" sz="1600" b="1" dirty="0">
                <a:solidFill>
                  <a:schemeClr val="tx1"/>
                </a:solidFill>
              </a:rPr>
              <a:t>/OPINION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endParaRPr lang="hr-HR" sz="16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600" b="1" dirty="0" smtClean="0">
                <a:solidFill>
                  <a:schemeClr val="tx1"/>
                </a:solidFill>
              </a:rPr>
              <a:t>REJECTING </a:t>
            </a:r>
            <a:r>
              <a:rPr lang="en-US" sz="1600" b="1" dirty="0">
                <a:solidFill>
                  <a:schemeClr val="tx1"/>
                </a:solidFill>
              </a:rPr>
              <a:t>THE APPLICATION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5479148" y="5343646"/>
            <a:ext cx="3521075" cy="1492250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sz="1600" b="1" dirty="0">
                <a:solidFill>
                  <a:schemeClr val="tx1"/>
                </a:solidFill>
              </a:rPr>
              <a:t>MENP DECISION/OPINION ESTABLISHING THE IROPI AND CM</a:t>
            </a:r>
          </a:p>
          <a:p>
            <a:pPr algn="ctr">
              <a:defRPr/>
            </a:pPr>
            <a:r>
              <a:rPr lang="hr-HR" sz="1600" dirty="0" err="1">
                <a:solidFill>
                  <a:schemeClr val="tx1"/>
                </a:solidFill>
              </a:rPr>
              <a:t>CMs</a:t>
            </a:r>
            <a:r>
              <a:rPr lang="hr-HR" sz="1600" dirty="0">
                <a:solidFill>
                  <a:schemeClr val="tx1"/>
                </a:solidFill>
              </a:rPr>
              <a:t>, </a:t>
            </a:r>
            <a:r>
              <a:rPr lang="hr-HR" sz="1600" dirty="0" err="1">
                <a:solidFill>
                  <a:schemeClr val="tx1"/>
                </a:solidFill>
              </a:rPr>
              <a:t>deadline</a:t>
            </a:r>
            <a:r>
              <a:rPr lang="hr-HR" sz="1600" dirty="0">
                <a:solidFill>
                  <a:schemeClr val="tx1"/>
                </a:solidFill>
              </a:rPr>
              <a:t> for </a:t>
            </a:r>
            <a:r>
              <a:rPr lang="hr-HR" sz="1600" dirty="0" err="1">
                <a:solidFill>
                  <a:schemeClr val="tx1"/>
                </a:solidFill>
              </a:rPr>
              <a:t>CMs</a:t>
            </a:r>
            <a:r>
              <a:rPr lang="hr-HR" sz="1600" dirty="0">
                <a:solidFill>
                  <a:schemeClr val="tx1"/>
                </a:solidFill>
              </a:rPr>
              <a:t>, </a:t>
            </a:r>
            <a:r>
              <a:rPr lang="hr-HR" sz="1600" dirty="0" err="1">
                <a:solidFill>
                  <a:schemeClr val="tx1"/>
                </a:solidFill>
              </a:rPr>
              <a:t>degree</a:t>
            </a:r>
            <a:r>
              <a:rPr lang="hr-HR" sz="1600" dirty="0">
                <a:solidFill>
                  <a:schemeClr val="tx1"/>
                </a:solidFill>
              </a:rPr>
              <a:t> </a:t>
            </a:r>
            <a:r>
              <a:rPr lang="hr-HR" sz="1600" dirty="0" err="1">
                <a:solidFill>
                  <a:schemeClr val="tx1"/>
                </a:solidFill>
              </a:rPr>
              <a:t>of</a:t>
            </a:r>
            <a:r>
              <a:rPr lang="hr-HR" sz="1600" dirty="0">
                <a:solidFill>
                  <a:schemeClr val="tx1"/>
                </a:solidFill>
              </a:rPr>
              <a:t> </a:t>
            </a:r>
            <a:r>
              <a:rPr lang="hr-HR" sz="1600" dirty="0" err="1">
                <a:solidFill>
                  <a:schemeClr val="tx1"/>
                </a:solidFill>
              </a:rPr>
              <a:t>applicability</a:t>
            </a:r>
            <a:r>
              <a:rPr lang="hr-HR" sz="1600" dirty="0">
                <a:solidFill>
                  <a:schemeClr val="tx1"/>
                </a:solidFill>
              </a:rPr>
              <a:t> </a:t>
            </a:r>
            <a:r>
              <a:rPr lang="hr-HR" sz="1600" dirty="0" err="1">
                <a:solidFill>
                  <a:schemeClr val="tx1"/>
                </a:solidFill>
              </a:rPr>
              <a:t>of</a:t>
            </a:r>
            <a:r>
              <a:rPr lang="hr-HR" sz="1600" dirty="0">
                <a:solidFill>
                  <a:schemeClr val="tx1"/>
                </a:solidFill>
              </a:rPr>
              <a:t> </a:t>
            </a:r>
            <a:r>
              <a:rPr lang="hr-HR" sz="1600" dirty="0" err="1">
                <a:solidFill>
                  <a:schemeClr val="tx1"/>
                </a:solidFill>
              </a:rPr>
              <a:t>CMs</a:t>
            </a:r>
            <a:r>
              <a:rPr lang="hr-HR" sz="1600" dirty="0">
                <a:solidFill>
                  <a:schemeClr val="tx1"/>
                </a:solidFill>
              </a:rPr>
              <a:t> to start </a:t>
            </a:r>
            <a:r>
              <a:rPr lang="hr-HR" sz="1600" dirty="0" err="1">
                <a:solidFill>
                  <a:schemeClr val="tx1"/>
                </a:solidFill>
              </a:rPr>
              <a:t>with</a:t>
            </a:r>
            <a:r>
              <a:rPr lang="hr-HR" sz="1600" dirty="0">
                <a:solidFill>
                  <a:schemeClr val="tx1"/>
                </a:solidFill>
              </a:rPr>
              <a:t> </a:t>
            </a:r>
            <a:r>
              <a:rPr lang="hr-HR" sz="1600" dirty="0" err="1">
                <a:solidFill>
                  <a:schemeClr val="tx1"/>
                </a:solidFill>
              </a:rPr>
              <a:t>works</a:t>
            </a:r>
            <a:r>
              <a:rPr lang="hr-HR" sz="1600" dirty="0">
                <a:solidFill>
                  <a:schemeClr val="tx1"/>
                </a:solidFill>
              </a:rPr>
              <a:t>, </a:t>
            </a:r>
            <a:r>
              <a:rPr lang="hr-HR" sz="1600" dirty="0" err="1">
                <a:solidFill>
                  <a:schemeClr val="tx1"/>
                </a:solidFill>
              </a:rPr>
              <a:t>monitoring</a:t>
            </a:r>
            <a:r>
              <a:rPr lang="hr-HR" sz="1600" dirty="0">
                <a:solidFill>
                  <a:schemeClr val="tx1"/>
                </a:solidFill>
              </a:rPr>
              <a:t> </a:t>
            </a:r>
            <a:r>
              <a:rPr lang="hr-HR" sz="1600" dirty="0" err="1">
                <a:solidFill>
                  <a:schemeClr val="tx1"/>
                </a:solidFill>
              </a:rPr>
              <a:t>and</a:t>
            </a:r>
            <a:r>
              <a:rPr lang="hr-HR" sz="1600" dirty="0">
                <a:solidFill>
                  <a:schemeClr val="tx1"/>
                </a:solidFill>
              </a:rPr>
              <a:t> </a:t>
            </a:r>
            <a:r>
              <a:rPr lang="hr-HR" sz="1600" dirty="0" err="1">
                <a:solidFill>
                  <a:schemeClr val="tx1"/>
                </a:solidFill>
              </a:rPr>
              <a:t>reporting</a:t>
            </a:r>
            <a:endParaRPr lang="hr-HR" sz="1600" dirty="0">
              <a:solidFill>
                <a:schemeClr val="tx1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5328336" y="3630733"/>
            <a:ext cx="1817687" cy="1085850"/>
          </a:xfrm>
          <a:prstGeom prst="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sz="1600" dirty="0" err="1"/>
              <a:t>Yes</a:t>
            </a:r>
            <a:r>
              <a:rPr lang="hr-HR" sz="1600" dirty="0"/>
              <a:t>, </a:t>
            </a:r>
            <a:r>
              <a:rPr lang="hr-HR" sz="1600" dirty="0" err="1"/>
              <a:t>proposal</a:t>
            </a:r>
            <a:r>
              <a:rPr lang="hr-HR" sz="1600" dirty="0"/>
              <a:t> for IROPI</a:t>
            </a:r>
          </a:p>
        </p:txBody>
      </p:sp>
      <p:sp>
        <p:nvSpPr>
          <p:cNvPr id="14" name="Down Arrow 13"/>
          <p:cNvSpPr/>
          <p:nvPr/>
        </p:nvSpPr>
        <p:spPr>
          <a:xfrm>
            <a:off x="7557186" y="4540371"/>
            <a:ext cx="539750" cy="825500"/>
          </a:xfrm>
          <a:prstGeom prst="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sz="1600" dirty="0" err="1"/>
              <a:t>yes</a:t>
            </a:r>
            <a:endParaRPr lang="hr-HR" sz="1600" dirty="0"/>
          </a:p>
        </p:txBody>
      </p:sp>
      <p:sp>
        <p:nvSpPr>
          <p:cNvPr id="15" name="Up Arrow 14"/>
          <p:cNvSpPr/>
          <p:nvPr/>
        </p:nvSpPr>
        <p:spPr>
          <a:xfrm>
            <a:off x="4691748" y="2754433"/>
            <a:ext cx="701675" cy="893763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sz="1600" dirty="0"/>
              <a:t>no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611" y="5365871"/>
            <a:ext cx="153670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Flowchart: Preparation 16"/>
          <p:cNvSpPr/>
          <p:nvPr/>
        </p:nvSpPr>
        <p:spPr>
          <a:xfrm>
            <a:off x="432486" y="1701921"/>
            <a:ext cx="2663825" cy="1276350"/>
          </a:xfrm>
          <a:prstGeom prst="flowChartPreparation">
            <a:avLst/>
          </a:prstGeom>
          <a:gradFill>
            <a:gsLst>
              <a:gs pos="100000">
                <a:srgbClr val="0070C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FFFF00"/>
                </a:solidFill>
              </a:rPr>
              <a:t>Priority species and habitats</a:t>
            </a:r>
          </a:p>
          <a:p>
            <a:pPr algn="ctr">
              <a:defRPr/>
            </a:pPr>
            <a:r>
              <a:rPr lang="en-US" sz="1400" dirty="0">
                <a:solidFill>
                  <a:srgbClr val="FFFF00"/>
                </a:solidFill>
              </a:rPr>
              <a:t> – EC opinion for IROPI of social and economic interest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221723" y="4838821"/>
            <a:ext cx="0" cy="4127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359961" y="4854696"/>
            <a:ext cx="0" cy="57943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3"/>
            <a:endCxn id="9" idx="1"/>
          </p:cNvCxnSpPr>
          <p:nvPr/>
        </p:nvCxnSpPr>
        <p:spPr>
          <a:xfrm flipV="1">
            <a:off x="1958073" y="4233983"/>
            <a:ext cx="84296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17" idx="2"/>
            <a:endCxn id="9" idx="0"/>
          </p:cNvCxnSpPr>
          <p:nvPr/>
        </p:nvCxnSpPr>
        <p:spPr>
          <a:xfrm rot="16200000" flipH="1">
            <a:off x="2608949" y="2133720"/>
            <a:ext cx="652462" cy="2341563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Bent Arrow 21"/>
          <p:cNvSpPr/>
          <p:nvPr/>
        </p:nvSpPr>
        <p:spPr>
          <a:xfrm rot="10800000" flipV="1">
            <a:off x="6839636" y="2136896"/>
            <a:ext cx="1130300" cy="1538287"/>
          </a:xfrm>
          <a:prstGeom prst="ben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dirty="0">
                <a:solidFill>
                  <a:srgbClr val="FF0000"/>
                </a:solidFill>
              </a:rPr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413962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59632" y="1628800"/>
            <a:ext cx="677909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dirty="0" smtClean="0"/>
              <a:t>IROPI in Croatia</a:t>
            </a:r>
            <a:endParaRPr lang="hr-HR" sz="2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23528" y="2173058"/>
            <a:ext cx="8229600" cy="1255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800" dirty="0" smtClean="0"/>
              <a:t>Only one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IROPI procedure </a:t>
            </a:r>
            <a:r>
              <a:rPr lang="hr-HR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(September 2010 – October 2012)</a:t>
            </a:r>
            <a:endParaRPr lang="en-US" sz="1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defRPr/>
            </a:pPr>
            <a:r>
              <a:rPr lang="en-US" sz="1800" dirty="0" smtClean="0"/>
              <a:t>Project of removal of gravel sediment from the bed of the river Mura at the location of the confluence of the river</a:t>
            </a:r>
            <a:r>
              <a:rPr lang="hr-HR" sz="1800" dirty="0" smtClean="0"/>
              <a:t>s</a:t>
            </a:r>
            <a:r>
              <a:rPr lang="en-US" sz="1800" dirty="0" smtClean="0"/>
              <a:t> Mura </a:t>
            </a:r>
            <a:r>
              <a:rPr lang="hr-HR" sz="1800" dirty="0" smtClean="0"/>
              <a:t>and</a:t>
            </a:r>
            <a:r>
              <a:rPr lang="en-US" sz="1800" dirty="0" smtClean="0"/>
              <a:t> Drava to stop the erosion process that was endangering Hungarian railway</a:t>
            </a:r>
          </a:p>
          <a:p>
            <a:pPr>
              <a:defRPr/>
            </a:pPr>
            <a:endParaRPr lang="en-US" sz="2000" dirty="0" smtClean="0"/>
          </a:p>
          <a:p>
            <a:pPr>
              <a:defRPr/>
            </a:pPr>
            <a:endParaRPr lang="en-US" sz="2000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23528" y="3429001"/>
            <a:ext cx="5832202" cy="273630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sz="1800" kern="0" dirty="0" smtClean="0"/>
              <a:t>Opposition of NGOs to the project</a:t>
            </a:r>
          </a:p>
          <a:p>
            <a:pPr>
              <a:defRPr/>
            </a:pPr>
            <a:r>
              <a:rPr lang="en-US" sz="1800" kern="0" dirty="0" smtClean="0"/>
              <a:t>Letter of EC expressing concerns about the planned method of regulation of rivers as part of this project</a:t>
            </a:r>
          </a:p>
          <a:p>
            <a:pPr>
              <a:defRPr/>
            </a:pPr>
            <a:r>
              <a:rPr lang="en-US" sz="1800" kern="0" dirty="0" smtClean="0"/>
              <a:t>Nature protection inspection found that the situation in the area of ​​the planned project significantly changed</a:t>
            </a:r>
            <a:r>
              <a:rPr lang="hr-HR" sz="1800" kern="0" dirty="0" smtClean="0"/>
              <a:t> </a:t>
            </a:r>
            <a:r>
              <a:rPr lang="en-US" sz="1800" dirty="0"/>
              <a:t>– railway no longer </a:t>
            </a:r>
            <a:r>
              <a:rPr lang="en-US" sz="1800" dirty="0" smtClean="0"/>
              <a:t>endangered</a:t>
            </a:r>
            <a:r>
              <a:rPr lang="hr-HR" sz="1800" kern="0" dirty="0" smtClean="0"/>
              <a:t>:</a:t>
            </a:r>
          </a:p>
          <a:p>
            <a:pPr lvl="1">
              <a:defRPr/>
            </a:pPr>
            <a:r>
              <a:rPr lang="en-US" sz="1600" kern="0" dirty="0" smtClean="0"/>
              <a:t>new </a:t>
            </a:r>
            <a:r>
              <a:rPr lang="en-US" sz="1600" dirty="0" err="1" smtClean="0"/>
              <a:t>groynes</a:t>
            </a:r>
            <a:r>
              <a:rPr lang="en-US" sz="1600" dirty="0" smtClean="0"/>
              <a:t> built on Hungarian riverside changed erosion processes</a:t>
            </a:r>
            <a:endParaRPr lang="hr-HR" sz="1600" dirty="0" smtClean="0"/>
          </a:p>
          <a:p>
            <a:pPr lvl="1">
              <a:defRPr/>
            </a:pPr>
            <a:r>
              <a:rPr lang="hr-HR" sz="1600" dirty="0"/>
              <a:t>p</a:t>
            </a:r>
            <a:r>
              <a:rPr lang="hr-HR" sz="1600" dirty="0" smtClean="0"/>
              <a:t>osition of the confluence shifted</a:t>
            </a:r>
            <a:endParaRPr lang="hr-HR" sz="1600" b="1" kern="0" dirty="0" smtClean="0"/>
          </a:p>
          <a:p>
            <a:pPr>
              <a:defRPr/>
            </a:pPr>
            <a:r>
              <a:rPr lang="en-US" sz="1800" b="1" kern="0" dirty="0" smtClean="0"/>
              <a:t>MENP decision: rejecting the application</a:t>
            </a:r>
          </a:p>
          <a:p>
            <a:pPr>
              <a:defRPr/>
            </a:pPr>
            <a:endParaRPr lang="en-US" sz="2000" kern="0" dirty="0" smtClean="0"/>
          </a:p>
          <a:p>
            <a:pPr>
              <a:defRPr/>
            </a:pPr>
            <a:endParaRPr lang="en-US" sz="2000" kern="0" dirty="0" smtClean="0"/>
          </a:p>
        </p:txBody>
      </p:sp>
      <p:pic>
        <p:nvPicPr>
          <p:cNvPr id="9" name="Picture 2" descr="K:\Petra_D\usce_Mure_Drav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019" y="3140968"/>
            <a:ext cx="3066182" cy="2288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6472" y="5301208"/>
            <a:ext cx="1815275" cy="1236372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7451618" y="3864661"/>
            <a:ext cx="700088" cy="420688"/>
          </a:xfrm>
          <a:prstGeom prst="rect">
            <a:avLst/>
          </a:prstGeom>
          <a:noFill/>
          <a:ln w="28575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cxnSp>
        <p:nvCxnSpPr>
          <p:cNvPr id="12" name="Straight Arrow Connector 7"/>
          <p:cNvCxnSpPr>
            <a:cxnSpLocks noChangeShapeType="1"/>
          </p:cNvCxnSpPr>
          <p:nvPr/>
        </p:nvCxnSpPr>
        <p:spPr bwMode="auto">
          <a:xfrm flipH="1">
            <a:off x="7740352" y="4285349"/>
            <a:ext cx="60516" cy="1231883"/>
          </a:xfrm>
          <a:prstGeom prst="straightConnector1">
            <a:avLst/>
          </a:prstGeom>
          <a:noFill/>
          <a:ln w="28575" algn="ctr">
            <a:solidFill>
              <a:schemeClr val="bg1"/>
            </a:solidFill>
            <a:round/>
            <a:headEnd type="none" w="lg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33368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051720" y="1632840"/>
            <a:ext cx="5616624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dirty="0" smtClean="0"/>
              <a:t>AA of strategies, plans and programs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411643" y="2348880"/>
            <a:ext cx="835715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Competent body: Ministry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Screening - 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part of the scoping 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or must be conducted before SEA when SEA is obligatory;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opinion of the SINP is requested (15 days);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u="sng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u="sng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outcome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: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SCOPING for SEA: Opinion on acceptability/opinion that main assessment is obligatory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SEA obligatory: decision 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on acceptability of </a:t>
            </a: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SPP/</a:t>
            </a:r>
            <a:r>
              <a:rPr lang="en-US" dirty="0" smtClean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decision 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that main assessment is obligatory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Main assessment is part of the SEA procedure – outcome: 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binding opinion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 on acceptability of </a:t>
            </a: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SPP 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or 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binding opinion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 that SPP is not acceptable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3343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79512" y="1632840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dirty="0" smtClean="0"/>
              <a:t>AA of plans and programs for which SEA is not obligatory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354749" y="2420888"/>
            <a:ext cx="842915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hr-HR" dirty="0" smtClean="0">
                <a:solidFill>
                  <a:srgbClr val="FF0000"/>
                </a:solidFill>
              </a:rPr>
              <a:t>F</a:t>
            </a:r>
            <a:r>
              <a:rPr lang="en-US" dirty="0" err="1" smtClean="0">
                <a:solidFill>
                  <a:srgbClr val="FF0000"/>
                </a:solidFill>
              </a:rPr>
              <a:t>orestry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MP, hunting MP, fishery MP, Annual program for maintenance works in area for protection from harmful influence of waters (pre-screening for </a:t>
            </a:r>
            <a:r>
              <a:rPr lang="en-US" dirty="0" err="1">
                <a:solidFill>
                  <a:srgbClr val="FF0000"/>
                </a:solidFill>
              </a:rPr>
              <a:t>cca</a:t>
            </a:r>
            <a:r>
              <a:rPr lang="en-US" dirty="0">
                <a:solidFill>
                  <a:srgbClr val="FF0000"/>
                </a:solidFill>
              </a:rPr>
              <a:t> 3000 interventions annually in whole RH for </a:t>
            </a:r>
            <a:r>
              <a:rPr lang="en-US" dirty="0" smtClean="0">
                <a:solidFill>
                  <a:srgbClr val="FF0000"/>
                </a:solidFill>
              </a:rPr>
              <a:t>2012</a:t>
            </a:r>
            <a:r>
              <a:rPr lang="hr-HR" dirty="0">
                <a:solidFill>
                  <a:srgbClr val="FF0000"/>
                </a:solidFill>
              </a:rPr>
              <a:t> </a:t>
            </a:r>
            <a:r>
              <a:rPr lang="hr-HR" dirty="0" smtClean="0">
                <a:solidFill>
                  <a:srgbClr val="FF0000"/>
                </a:solidFill>
              </a:rPr>
              <a:t>and </a:t>
            </a:r>
            <a:r>
              <a:rPr lang="en-US" dirty="0" smtClean="0">
                <a:solidFill>
                  <a:srgbClr val="FF0000"/>
                </a:solidFill>
              </a:rPr>
              <a:t>2013</a:t>
            </a:r>
            <a:r>
              <a:rPr lang="en-US" dirty="0">
                <a:solidFill>
                  <a:srgbClr val="FF0000"/>
                </a:solidFill>
              </a:rPr>
              <a:t>)</a:t>
            </a:r>
          </a:p>
          <a:p>
            <a:pPr>
              <a:defRPr/>
            </a:pPr>
            <a:endParaRPr lang="hr-HR" dirty="0"/>
          </a:p>
          <a:p>
            <a:pPr>
              <a:defRPr/>
            </a:pPr>
            <a:r>
              <a:rPr lang="en-US" dirty="0"/>
              <a:t>AA is part of procedure of issuing the nature protection requirements in the early phase of development of the P&amp;Ps and integration of those into the P&amp;Ps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SINP prepare</a:t>
            </a:r>
            <a:r>
              <a:rPr lang="hr-HR" dirty="0"/>
              <a:t>s</a:t>
            </a:r>
            <a:r>
              <a:rPr lang="en-US" dirty="0"/>
              <a:t> the expert study (including conservation measures for sustainable use of natural resources)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Prior approval of the MENP is mandatory for P&amp;Ps in protected areas and EN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Deadline for MENP: 60 days</a:t>
            </a:r>
          </a:p>
        </p:txBody>
      </p:sp>
    </p:spTree>
    <p:extLst>
      <p:ext uri="{BB962C8B-B14F-4D97-AF65-F5344CB8AC3E}">
        <p14:creationId xmlns:p14="http://schemas.microsoft.com/office/powerpoint/2010/main" val="205932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1772816"/>
            <a:ext cx="8003232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State Institute for Nature Protection</a:t>
            </a:r>
            <a:endParaRPr lang="en-US" sz="2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43608" y="2986208"/>
            <a:ext cx="7139136" cy="31292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Head expert institution</a:t>
            </a:r>
          </a:p>
          <a:p>
            <a:r>
              <a:rPr lang="en-US" sz="2400" dirty="0" smtClean="0"/>
              <a:t>Prepared Croatian proposal for </a:t>
            </a:r>
            <a:r>
              <a:rPr lang="en-US" sz="2400" dirty="0" err="1" smtClean="0"/>
              <a:t>Natura</a:t>
            </a:r>
            <a:r>
              <a:rPr lang="en-US" sz="2400" dirty="0" smtClean="0"/>
              <a:t> 2000</a:t>
            </a:r>
          </a:p>
          <a:p>
            <a:pPr marL="857250" lvl="1" indent="-457200"/>
            <a:r>
              <a:rPr lang="en-US" sz="2200" dirty="0" smtClean="0"/>
              <a:t>coordination of experts and institutions providing data</a:t>
            </a:r>
          </a:p>
          <a:p>
            <a:pPr marL="857250" lvl="1" indent="-457200"/>
            <a:r>
              <a:rPr lang="en-US" sz="2200" dirty="0" smtClean="0"/>
              <a:t>definition of the sites, creation of GIS database</a:t>
            </a:r>
          </a:p>
          <a:p>
            <a:pPr marL="857250" lvl="1" indent="-457200"/>
            <a:r>
              <a:rPr lang="hr-HR" sz="2200" dirty="0"/>
              <a:t>w</a:t>
            </a:r>
            <a:r>
              <a:rPr lang="en-US" sz="2200" dirty="0" err="1" smtClean="0"/>
              <a:t>eb</a:t>
            </a:r>
            <a:r>
              <a:rPr lang="en-US" sz="2200" dirty="0" smtClean="0"/>
              <a:t> service </a:t>
            </a:r>
            <a:r>
              <a:rPr lang="en-US" sz="2200" dirty="0" smtClean="0">
                <a:hlinkClick r:id="rId4"/>
              </a:rPr>
              <a:t>www.natura2000.hr</a:t>
            </a:r>
            <a:endParaRPr lang="en-US" sz="2200" dirty="0" smtClean="0"/>
          </a:p>
          <a:p>
            <a:pPr marL="857250" lvl="1" indent="-457200"/>
            <a:r>
              <a:rPr lang="hr-HR" sz="2200" dirty="0"/>
              <a:t>c</a:t>
            </a:r>
            <a:r>
              <a:rPr lang="en-US" sz="2200" dirty="0" err="1" smtClean="0"/>
              <a:t>ollection</a:t>
            </a:r>
            <a:r>
              <a:rPr lang="en-US" sz="2200" dirty="0" smtClean="0"/>
              <a:t> of the biodiversity data</a:t>
            </a:r>
          </a:p>
          <a:p>
            <a:pPr marL="400050" lvl="1" indent="0">
              <a:buFont typeface="Arial" pitchFamily="34" charset="0"/>
              <a:buNone/>
            </a:pPr>
            <a:endParaRPr lang="en-US" dirty="0" smtClean="0"/>
          </a:p>
          <a:p>
            <a:pPr marL="400050" lvl="1" indent="0">
              <a:buFont typeface="Arial" pitchFamily="34" charset="0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3096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83568" y="1700808"/>
            <a:ext cx="8003232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900" dirty="0" smtClean="0"/>
              <a:t>Nature Protection and Environmental protection acts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71600" y="2788428"/>
            <a:ext cx="7427168" cy="3345235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Nature protection acts</a:t>
            </a:r>
          </a:p>
          <a:p>
            <a:pPr lvl="1"/>
            <a:r>
              <a:rPr lang="en-US" dirty="0" smtClean="0"/>
              <a:t>2003 Nature Protection Act  introduced main provisions of HD (ecological network and  appropriate assessment)</a:t>
            </a:r>
          </a:p>
          <a:p>
            <a:pPr lvl="1"/>
            <a:r>
              <a:rPr lang="en-US" dirty="0" smtClean="0"/>
              <a:t>2005 Nature protection – basis for set of by-laws that transposed HD and BD </a:t>
            </a:r>
          </a:p>
          <a:p>
            <a:pPr lvl="1"/>
            <a:r>
              <a:rPr lang="en-US" dirty="0" smtClean="0"/>
              <a:t>2013 Nature protection act - EU  nature  directives fully transposed</a:t>
            </a:r>
          </a:p>
          <a:p>
            <a:r>
              <a:rPr lang="en-US" dirty="0" smtClean="0"/>
              <a:t>Environmental protection acts</a:t>
            </a:r>
          </a:p>
          <a:p>
            <a:pPr lvl="1"/>
            <a:r>
              <a:rPr lang="en-US" dirty="0" smtClean="0"/>
              <a:t>2007 Environmental protection act linkage to appropriate assessment</a:t>
            </a:r>
          </a:p>
          <a:p>
            <a:pPr lvl="1"/>
            <a:r>
              <a:rPr lang="en-US" dirty="0" smtClean="0"/>
              <a:t>2013 Environmental protection act - EU environmental and nature directives fully transposed</a:t>
            </a:r>
          </a:p>
          <a:p>
            <a:endParaRPr lang="en-US" dirty="0" smtClean="0"/>
          </a:p>
          <a:p>
            <a:pPr marL="0" indent="0">
              <a:buFont typeface="Arial" pitchFamily="34" charset="0"/>
              <a:buNone/>
            </a:pP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457200" y="1700808"/>
            <a:ext cx="8229600" cy="7836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Ecological network </a:t>
            </a:r>
            <a:r>
              <a:rPr lang="en-US" sz="2800" dirty="0" err="1" smtClean="0"/>
              <a:t>Natura</a:t>
            </a:r>
            <a:r>
              <a:rPr lang="en-US" sz="2800" dirty="0" smtClean="0"/>
              <a:t> 2000</a:t>
            </a:r>
            <a:endParaRPr lang="en-US" sz="28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2667000"/>
            <a:ext cx="4114800" cy="4038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INSPIRE Annex I Theme: 9. Protected Areas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b="1" dirty="0" smtClean="0"/>
              <a:t>Available public access to data:</a:t>
            </a:r>
          </a:p>
          <a:p>
            <a:r>
              <a:rPr lang="en-US" sz="2000" b="1" dirty="0" smtClean="0"/>
              <a:t>Public Map Viewer: </a:t>
            </a:r>
            <a:r>
              <a:rPr lang="en-US" sz="2000" dirty="0" smtClean="0">
                <a:hlinkClick r:id="rId4"/>
              </a:rPr>
              <a:t>http://natura2000.dzzp.hr/natura </a:t>
            </a:r>
            <a:r>
              <a:rPr lang="en-US" sz="2000" dirty="0" smtClean="0"/>
              <a:t>- View, search and download spatial layers representing </a:t>
            </a:r>
            <a:r>
              <a:rPr lang="en-US" sz="2000" dirty="0" err="1" smtClean="0"/>
              <a:t>Natura</a:t>
            </a:r>
            <a:r>
              <a:rPr lang="en-US" sz="2000" dirty="0" smtClean="0"/>
              <a:t> 2000 sites in Croatia, including related data on species and habitats as well as SDF report for each </a:t>
            </a:r>
            <a:r>
              <a:rPr lang="en-US" sz="2000" dirty="0" err="1" smtClean="0"/>
              <a:t>Natura</a:t>
            </a:r>
            <a:r>
              <a:rPr lang="en-US" sz="2000" dirty="0" smtClean="0"/>
              <a:t> 2000 site</a:t>
            </a:r>
          </a:p>
          <a:p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700" y="2667000"/>
            <a:ext cx="3968648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ontent Placeholder 3"/>
          <p:cNvSpPr txBox="1">
            <a:spLocks/>
          </p:cNvSpPr>
          <p:nvPr/>
        </p:nvSpPr>
        <p:spPr>
          <a:xfrm>
            <a:off x="4705350" y="5334000"/>
            <a:ext cx="4038600" cy="11731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/>
              <a:t>WMS/WFS Services: </a:t>
            </a:r>
            <a:r>
              <a:rPr lang="en-US" sz="2000" dirty="0" smtClean="0"/>
              <a:t>Services' URLs available on </a:t>
            </a:r>
            <a:r>
              <a:rPr lang="en-US" sz="2000" dirty="0" err="1" smtClean="0"/>
              <a:t>Natura</a:t>
            </a:r>
            <a:r>
              <a:rPr lang="en-US" sz="2000" dirty="0" smtClean="0"/>
              <a:t> 2000 Map Viewer as well as SINP </a:t>
            </a:r>
            <a:r>
              <a:rPr lang="en-US" sz="2000" dirty="0" err="1" smtClean="0"/>
              <a:t>offical</a:t>
            </a:r>
            <a:r>
              <a:rPr lang="en-US" sz="2000" dirty="0" smtClean="0"/>
              <a:t> web page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9171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1628800"/>
            <a:ext cx="8229600" cy="702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Habitats map of Croatia</a:t>
            </a:r>
            <a:endParaRPr lang="en-US" sz="2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2513979"/>
            <a:ext cx="4114800" cy="3435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INSPIRE Annex III Theme: 18. Habitats and </a:t>
            </a:r>
            <a:r>
              <a:rPr lang="en-US" sz="2000" dirty="0" err="1" smtClean="0">
                <a:solidFill>
                  <a:srgbClr val="00B050"/>
                </a:solidFill>
              </a:rPr>
              <a:t>Biotops</a:t>
            </a:r>
            <a:endParaRPr lang="en-US" sz="2000" dirty="0" smtClean="0">
              <a:solidFill>
                <a:srgbClr val="00B050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en-US" sz="2000" b="1" dirty="0" smtClean="0"/>
              <a:t>Available public access to data:</a:t>
            </a:r>
          </a:p>
          <a:p>
            <a:r>
              <a:rPr lang="en-US" sz="2000" b="1" dirty="0" smtClean="0"/>
              <a:t>Public Map Viewer:  </a:t>
            </a:r>
            <a:r>
              <a:rPr lang="en-US" sz="2000" dirty="0" smtClean="0"/>
              <a:t>View, search and download of Habitat map as well as related catalogue data is available through CRO Habitats system web application (CRO Habitats – NPIS module for habitats) – </a:t>
            </a:r>
            <a:r>
              <a:rPr lang="en-US" sz="2000" dirty="0" smtClean="0">
                <a:hlinkClick r:id="rId4"/>
              </a:rPr>
              <a:t>www.crohabitats.hr</a:t>
            </a:r>
            <a:r>
              <a:rPr lang="en-US" sz="2000" dirty="0" smtClean="0"/>
              <a:t> </a:t>
            </a:r>
          </a:p>
          <a:p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590179"/>
            <a:ext cx="3642518" cy="2058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800600" y="5013176"/>
            <a:ext cx="373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WMS/WFS Services: </a:t>
            </a:r>
            <a:r>
              <a:rPr lang="en-US" sz="2000" dirty="0" smtClean="0"/>
              <a:t>Services' URLs available on CRO Habitats web application as well as SINP official web page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8693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2031429"/>
            <a:ext cx="8229600" cy="643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Species distribution</a:t>
            </a:r>
            <a:endParaRPr lang="hr-HR" sz="2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3356992"/>
            <a:ext cx="8229600" cy="194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INSPIRE Annex III Theme: 19. Species distribution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b="1" dirty="0" smtClean="0"/>
              <a:t>Available public access to data: 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/>
              <a:t>Species distribution data layers are in process of validation and preparation for the publishing of WMS/WFS services. 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/>
              <a:t>Currently data is available upon written request to SINP. </a:t>
            </a:r>
          </a:p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7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59632" y="1772816"/>
            <a:ext cx="6779096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dirty="0" smtClean="0"/>
              <a:t>SINP - Section for ENIA (AA)</a:t>
            </a:r>
            <a:endParaRPr lang="hr-HR" sz="2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2238" y="2708920"/>
            <a:ext cx="8229600" cy="37010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2200" dirty="0"/>
              <a:t>6</a:t>
            </a:r>
            <a:r>
              <a:rPr lang="en-US" sz="2200" dirty="0" smtClean="0"/>
              <a:t> biologists + one geologist </a:t>
            </a:r>
          </a:p>
          <a:p>
            <a:r>
              <a:rPr lang="en-US" sz="2200" dirty="0" smtClean="0"/>
              <a:t>In 2014 expected </a:t>
            </a:r>
            <a:r>
              <a:rPr lang="hr-HR" sz="2200" dirty="0" smtClean="0"/>
              <a:t>over </a:t>
            </a:r>
            <a:r>
              <a:rPr lang="en-US" sz="2200" dirty="0" smtClean="0"/>
              <a:t>500 screening documents</a:t>
            </a:r>
          </a:p>
          <a:p>
            <a:r>
              <a:rPr lang="hr-HR" sz="2200" dirty="0"/>
              <a:t>4</a:t>
            </a:r>
            <a:r>
              <a:rPr lang="en-US" sz="2200" dirty="0" smtClean="0"/>
              <a:t>0 </a:t>
            </a:r>
            <a:r>
              <a:rPr lang="hr-HR" sz="2200" dirty="0" smtClean="0"/>
              <a:t>reviews of </a:t>
            </a:r>
            <a:r>
              <a:rPr lang="en-US" sz="2200" dirty="0" smtClean="0"/>
              <a:t>main assessments</a:t>
            </a:r>
            <a:r>
              <a:rPr lang="hr-HR" sz="2200" dirty="0" smtClean="0"/>
              <a:t> (AA) in 2014 (till 9/30/2014)</a:t>
            </a:r>
            <a:endParaRPr lang="en-US" sz="2200" dirty="0" smtClean="0"/>
          </a:p>
          <a:p>
            <a:r>
              <a:rPr lang="en-US" sz="2200" dirty="0" smtClean="0"/>
              <a:t>Presentations and workshops, projects</a:t>
            </a:r>
          </a:p>
          <a:p>
            <a:r>
              <a:rPr lang="en-US" sz="2200" dirty="0" smtClean="0"/>
              <a:t>Review of assessment:</a:t>
            </a:r>
          </a:p>
          <a:p>
            <a:pPr lvl="1"/>
            <a:r>
              <a:rPr lang="hr-HR" sz="2200" dirty="0" smtClean="0"/>
              <a:t>SINP database, </a:t>
            </a:r>
            <a:r>
              <a:rPr lang="en-US" sz="2200" dirty="0" smtClean="0"/>
              <a:t>GIS analysis, literature search</a:t>
            </a:r>
          </a:p>
          <a:p>
            <a:pPr lvl="1"/>
            <a:r>
              <a:rPr lang="en-US" sz="2200" dirty="0" smtClean="0"/>
              <a:t>Consultations with species experts from other departments</a:t>
            </a:r>
          </a:p>
          <a:p>
            <a:pPr lvl="1"/>
            <a:r>
              <a:rPr lang="en-US" sz="2200" dirty="0" smtClean="0"/>
              <a:t>Structured </a:t>
            </a:r>
            <a:r>
              <a:rPr lang="en-US" sz="2200" dirty="0" err="1" smtClean="0"/>
              <a:t>argumented</a:t>
            </a:r>
            <a:r>
              <a:rPr lang="en-US" sz="2200" dirty="0" smtClean="0"/>
              <a:t> opinions basis for administrative decisions</a:t>
            </a:r>
          </a:p>
          <a:p>
            <a:endParaRPr lang="hr-HR" dirty="0" smtClean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31438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259632" y="1556792"/>
            <a:ext cx="6779096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dirty="0" smtClean="0"/>
              <a:t>Screeening - requests per year</a:t>
            </a:r>
            <a:endParaRPr lang="hr-HR" sz="2800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9604086"/>
              </p:ext>
            </p:extLst>
          </p:nvPr>
        </p:nvGraphicFramePr>
        <p:xfrm>
          <a:off x="940768" y="1990615"/>
          <a:ext cx="7416824" cy="4268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380312" y="5845914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200" dirty="0" smtClean="0"/>
              <a:t>*till 9/30/2014</a:t>
            </a:r>
            <a:endParaRPr lang="hr-HR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126324" y="6156519"/>
            <a:ext cx="70457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hr-HR" sz="1600" dirty="0" smtClean="0"/>
              <a:t>Increasment of requests in 2011 was caused mainly by IPARD Programme</a:t>
            </a:r>
          </a:p>
          <a:p>
            <a:pPr marL="285750" indent="-285750">
              <a:buFontTx/>
              <a:buChar char="-"/>
            </a:pPr>
            <a:r>
              <a:rPr lang="hr-HR" sz="1600" dirty="0" smtClean="0"/>
              <a:t>Data for 2013 and 2014 are based only on SINP official records (without MENP)</a:t>
            </a:r>
            <a:endParaRPr lang="hr-HR" sz="1600" dirty="0"/>
          </a:p>
        </p:txBody>
      </p:sp>
    </p:spTree>
    <p:extLst>
      <p:ext uri="{BB962C8B-B14F-4D97-AF65-F5344CB8AC3E}">
        <p14:creationId xmlns:p14="http://schemas.microsoft.com/office/powerpoint/2010/main" val="32123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59632" y="1772816"/>
            <a:ext cx="677909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dirty="0" smtClean="0"/>
              <a:t>AA - requests for reviews per year</a:t>
            </a:r>
            <a:endParaRPr lang="hr-HR" sz="28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339971"/>
              </p:ext>
            </p:extLst>
          </p:nvPr>
        </p:nvGraphicFramePr>
        <p:xfrm>
          <a:off x="1187624" y="2420888"/>
          <a:ext cx="669674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884368" y="6124636"/>
            <a:ext cx="1213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200" dirty="0" smtClean="0"/>
              <a:t>*till 9/30/2014</a:t>
            </a:r>
            <a:endParaRPr lang="hr-HR" sz="1200" dirty="0"/>
          </a:p>
        </p:txBody>
      </p:sp>
    </p:spTree>
    <p:extLst>
      <p:ext uri="{BB962C8B-B14F-4D97-AF65-F5344CB8AC3E}">
        <p14:creationId xmlns:p14="http://schemas.microsoft.com/office/powerpoint/2010/main" val="13365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59632" y="1628800"/>
            <a:ext cx="677909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dirty="0" smtClean="0"/>
              <a:t>AA per type of development</a:t>
            </a:r>
            <a:endParaRPr lang="hr-HR" sz="28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3265554"/>
              </p:ext>
            </p:extLst>
          </p:nvPr>
        </p:nvGraphicFramePr>
        <p:xfrm>
          <a:off x="1515604" y="2158167"/>
          <a:ext cx="6224748" cy="4583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8604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59632" y="1628800"/>
            <a:ext cx="677909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dirty="0" smtClean="0"/>
              <a:t>Screening in EIA - requests per year</a:t>
            </a:r>
            <a:endParaRPr lang="hr-HR" sz="28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8489884"/>
              </p:ext>
            </p:extLst>
          </p:nvPr>
        </p:nvGraphicFramePr>
        <p:xfrm>
          <a:off x="899592" y="2204864"/>
          <a:ext cx="7355160" cy="4524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380312" y="5845914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200" dirty="0" smtClean="0"/>
              <a:t>*till 9/30/2014</a:t>
            </a:r>
            <a:endParaRPr lang="hr-HR" sz="1200" dirty="0"/>
          </a:p>
        </p:txBody>
      </p:sp>
    </p:spTree>
    <p:extLst>
      <p:ext uri="{BB962C8B-B14F-4D97-AF65-F5344CB8AC3E}">
        <p14:creationId xmlns:p14="http://schemas.microsoft.com/office/powerpoint/2010/main" val="266839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59632" y="1772816"/>
            <a:ext cx="677909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dirty="0" smtClean="0"/>
              <a:t>AA in EIA - requests for reviews per year</a:t>
            </a:r>
            <a:endParaRPr lang="hr-HR" sz="28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3650473"/>
              </p:ext>
            </p:extLst>
          </p:nvPr>
        </p:nvGraphicFramePr>
        <p:xfrm>
          <a:off x="1403648" y="2492896"/>
          <a:ext cx="6491064" cy="39722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853834" y="5843526"/>
            <a:ext cx="1213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200" dirty="0" smtClean="0"/>
              <a:t>*till 9/30/2014</a:t>
            </a:r>
            <a:endParaRPr lang="hr-HR" sz="1200" dirty="0"/>
          </a:p>
        </p:txBody>
      </p:sp>
    </p:spTree>
    <p:extLst>
      <p:ext uri="{BB962C8B-B14F-4D97-AF65-F5344CB8AC3E}">
        <p14:creationId xmlns:p14="http://schemas.microsoft.com/office/powerpoint/2010/main" val="113619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59632" y="1556792"/>
            <a:ext cx="6779096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dirty="0" smtClean="0"/>
              <a:t>AA in EIA - per type of development</a:t>
            </a:r>
            <a:endParaRPr lang="hr-HR" sz="2800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8398897"/>
              </p:ext>
            </p:extLst>
          </p:nvPr>
        </p:nvGraphicFramePr>
        <p:xfrm>
          <a:off x="1115616" y="1966875"/>
          <a:ext cx="720080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46431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1772816"/>
            <a:ext cx="822960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dirty="0" smtClean="0"/>
              <a:t>By-laws</a:t>
            </a:r>
            <a:endParaRPr lang="hr-HR" sz="28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71600" y="2852936"/>
            <a:ext cx="7427168" cy="35283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Nature protection by-laws:</a:t>
            </a:r>
          </a:p>
          <a:p>
            <a:pPr lvl="1"/>
            <a:r>
              <a:rPr lang="en-US" sz="2100" dirty="0" smtClean="0"/>
              <a:t>2007 Rulebook on acceptability of project for nature</a:t>
            </a:r>
          </a:p>
          <a:p>
            <a:pPr lvl="1"/>
            <a:r>
              <a:rPr lang="en-US" sz="2100" dirty="0" smtClean="0"/>
              <a:t>2007 Ordinance on designation of ecological network</a:t>
            </a:r>
          </a:p>
          <a:p>
            <a:pPr lvl="1"/>
            <a:r>
              <a:rPr lang="en-US" sz="2100" dirty="0" smtClean="0"/>
              <a:t>2009 Rulebook about assessment of impact of plan program and project on ecological network</a:t>
            </a:r>
          </a:p>
          <a:p>
            <a:pPr lvl="1"/>
            <a:r>
              <a:rPr lang="en-US" sz="2100" dirty="0" smtClean="0"/>
              <a:t>2013 Ordinance on ecological network</a:t>
            </a:r>
          </a:p>
          <a:p>
            <a:pPr lvl="1"/>
            <a:r>
              <a:rPr lang="en-US" sz="2100" dirty="0" smtClean="0"/>
              <a:t>2014 Rulebook on conservation goals and basic measures for conservation of birds in the area of ecological network</a:t>
            </a:r>
          </a:p>
          <a:p>
            <a:r>
              <a:rPr lang="en-US" sz="2400" dirty="0" smtClean="0"/>
              <a:t>Environmental protection bylaws:</a:t>
            </a:r>
          </a:p>
          <a:p>
            <a:pPr lvl="1"/>
            <a:r>
              <a:rPr lang="en-US" sz="2100" dirty="0" smtClean="0"/>
              <a:t>2008 , 2014 environmental by-lows regulating EIA and SEA that included appropriate link to nature legislation in relation to appropriate assessment</a:t>
            </a:r>
          </a:p>
        </p:txBody>
      </p:sp>
    </p:spTree>
    <p:extLst>
      <p:ext uri="{BB962C8B-B14F-4D97-AF65-F5344CB8AC3E}">
        <p14:creationId xmlns:p14="http://schemas.microsoft.com/office/powerpoint/2010/main" val="354211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827584" y="1628800"/>
            <a:ext cx="7493055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dirty="0" smtClean="0"/>
              <a:t>Screening in SEA - requests resulted as AA´s</a:t>
            </a:r>
            <a:endParaRPr lang="hr-HR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2276872"/>
            <a:ext cx="7995779" cy="4431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hr-HR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hr-HR" sz="2200" dirty="0" smtClean="0"/>
              <a:t>Plan for the Use of Renewable Energy Sources (county level)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hr-HR" sz="2200" dirty="0" smtClean="0"/>
              <a:t>Water Supply and Drainage Programme (national)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hr-HR" sz="2200" dirty="0" smtClean="0"/>
              <a:t>Water Regulation Plan (part of the watercourse)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hr-HR" sz="2200" dirty="0" smtClean="0"/>
              <a:t>Traffic Development Plan (national)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hr-HR" sz="2200" dirty="0" smtClean="0"/>
              <a:t>National Traffic Strategy</a:t>
            </a:r>
          </a:p>
          <a:p>
            <a:endParaRPr lang="hr-HR" sz="2200" dirty="0" smtClean="0"/>
          </a:p>
          <a:p>
            <a:endParaRPr lang="hr-HR" sz="22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hr-HR" sz="2200" dirty="0" smtClean="0"/>
              <a:t>Plan for Aquaculture (national)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hr-HR" sz="2200" dirty="0" smtClean="0"/>
              <a:t>County Spatial Plan (2x)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hr-HR" sz="2200" dirty="0" smtClean="0"/>
              <a:t>Interstate </a:t>
            </a:r>
            <a:r>
              <a:rPr lang="hr-HR" sz="2200" dirty="0"/>
              <a:t>Cooperation </a:t>
            </a:r>
            <a:r>
              <a:rPr lang="hr-HR" sz="2200" dirty="0" smtClean="0"/>
              <a:t>Programme </a:t>
            </a:r>
            <a:r>
              <a:rPr lang="hr-HR" sz="2200" dirty="0"/>
              <a:t>HR-BiH-MN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hr-HR" sz="2200" dirty="0" smtClean="0"/>
              <a:t>Interstate </a:t>
            </a:r>
            <a:r>
              <a:rPr lang="hr-HR" sz="2200" dirty="0"/>
              <a:t>Cooperation </a:t>
            </a:r>
            <a:r>
              <a:rPr lang="hr-HR" sz="2200" dirty="0" smtClean="0"/>
              <a:t>Programme HR-SRB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hr-HR" sz="2200" dirty="0" smtClean="0"/>
              <a:t>Plan for the Potential Exploatation of Hydrocarbons (Adriatic Sea)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3222343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400" dirty="0" smtClean="0"/>
              <a:t>2013</a:t>
            </a:r>
            <a:endParaRPr lang="hr-HR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79511" y="5517232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400" dirty="0" smtClean="0"/>
              <a:t>2014*</a:t>
            </a:r>
            <a:endParaRPr lang="hr-HR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5420" y="6112303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200" dirty="0" smtClean="0"/>
              <a:t>*till 9/30/2014</a:t>
            </a:r>
            <a:endParaRPr lang="hr-HR" sz="1200" dirty="0"/>
          </a:p>
        </p:txBody>
      </p:sp>
    </p:spTree>
    <p:extLst>
      <p:ext uri="{BB962C8B-B14F-4D97-AF65-F5344CB8AC3E}">
        <p14:creationId xmlns:p14="http://schemas.microsoft.com/office/powerpoint/2010/main" val="321517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59632" y="1772816"/>
            <a:ext cx="677909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dirty="0" smtClean="0"/>
              <a:t>AA in SEA - requests for reviews in 2014*</a:t>
            </a:r>
            <a:endParaRPr lang="hr-HR" sz="2800" dirty="0"/>
          </a:p>
        </p:txBody>
      </p:sp>
      <p:sp>
        <p:nvSpPr>
          <p:cNvPr id="3" name="Rectangle 2"/>
          <p:cNvSpPr/>
          <p:nvPr/>
        </p:nvSpPr>
        <p:spPr>
          <a:xfrm>
            <a:off x="511306" y="2996952"/>
            <a:ext cx="82757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r-HR" sz="10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hr-HR" sz="2200" dirty="0" smtClean="0"/>
              <a:t>County Spatial Plan</a:t>
            </a:r>
          </a:p>
          <a:p>
            <a:endParaRPr lang="hr-HR" sz="1000" dirty="0"/>
          </a:p>
          <a:p>
            <a:pPr marL="285750" indent="-285750">
              <a:buFont typeface="Wingdings" pitchFamily="2" charset="2"/>
              <a:buChar char="v"/>
            </a:pPr>
            <a:r>
              <a:rPr lang="hr-HR" sz="2200" dirty="0" smtClean="0"/>
              <a:t>Plan </a:t>
            </a:r>
            <a:r>
              <a:rPr lang="hr-HR" sz="2200" dirty="0"/>
              <a:t>for the Use of Renewable Energy Sources (county level</a:t>
            </a:r>
            <a:r>
              <a:rPr lang="hr-HR" sz="2200" dirty="0" smtClean="0"/>
              <a:t>)</a:t>
            </a:r>
          </a:p>
          <a:p>
            <a:endParaRPr lang="hr-HR" sz="1000" dirty="0"/>
          </a:p>
          <a:p>
            <a:pPr marL="285750" indent="-285750">
              <a:buFont typeface="Wingdings" pitchFamily="2" charset="2"/>
              <a:buChar char="v"/>
            </a:pPr>
            <a:r>
              <a:rPr lang="hr-HR" sz="2200" dirty="0" smtClean="0"/>
              <a:t>Rural Development Programme (national - EU)</a:t>
            </a:r>
          </a:p>
          <a:p>
            <a:endParaRPr lang="hr-HR" sz="10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hr-HR" sz="2200" dirty="0" smtClean="0"/>
              <a:t>Operative Programme for Concurention and Cohesion (national - EU)</a:t>
            </a:r>
          </a:p>
          <a:p>
            <a:endParaRPr lang="hr-HR" sz="1000" dirty="0"/>
          </a:p>
          <a:p>
            <a:pPr marL="285750" indent="-285750">
              <a:buFont typeface="Wingdings" pitchFamily="2" charset="2"/>
              <a:buChar char="v"/>
            </a:pPr>
            <a:r>
              <a:rPr lang="hr-HR" sz="2200" dirty="0" smtClean="0"/>
              <a:t>National </a:t>
            </a:r>
            <a:r>
              <a:rPr lang="hr-HR" sz="2200" dirty="0"/>
              <a:t>Traffic </a:t>
            </a:r>
            <a:r>
              <a:rPr lang="hr-HR" sz="2200" dirty="0" smtClean="0"/>
              <a:t>Strategy</a:t>
            </a:r>
          </a:p>
          <a:p>
            <a:endParaRPr lang="hr-HR" sz="10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hr-HR" sz="2200" dirty="0" smtClean="0"/>
              <a:t>Waste Management Plan (county level)</a:t>
            </a:r>
            <a:endParaRPr lang="hr-HR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7293932" y="2564904"/>
            <a:ext cx="1213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200" dirty="0" smtClean="0"/>
              <a:t>*till 9/30/2014</a:t>
            </a:r>
            <a:endParaRPr lang="hr-HR" sz="1200" dirty="0"/>
          </a:p>
        </p:txBody>
      </p:sp>
    </p:spTree>
    <p:extLst>
      <p:ext uri="{BB962C8B-B14F-4D97-AF65-F5344CB8AC3E}">
        <p14:creationId xmlns:p14="http://schemas.microsoft.com/office/powerpoint/2010/main" val="424068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59632" y="1772816"/>
            <a:ext cx="677909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dirty="0" smtClean="0"/>
              <a:t>Main problems in ENIA (AA) procedures</a:t>
            </a:r>
            <a:endParaRPr lang="hr-HR" sz="2800" dirty="0"/>
          </a:p>
        </p:txBody>
      </p:sp>
      <p:sp>
        <p:nvSpPr>
          <p:cNvPr id="3" name="Rectangle 2"/>
          <p:cNvSpPr/>
          <p:nvPr/>
        </p:nvSpPr>
        <p:spPr>
          <a:xfrm>
            <a:off x="511306" y="2996952"/>
            <a:ext cx="827574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r-HR" sz="10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hr-HR" sz="2200" dirty="0" smtClean="0"/>
              <a:t>Insufficient Human Resorces</a:t>
            </a:r>
          </a:p>
          <a:p>
            <a:pPr marL="171450" indent="-171450">
              <a:buFont typeface="Wingdings" pitchFamily="2" charset="2"/>
              <a:buChar char="§"/>
            </a:pPr>
            <a:endParaRPr lang="hr-HR" sz="1000" dirty="0"/>
          </a:p>
          <a:p>
            <a:pPr marL="342900" indent="-342900">
              <a:buFont typeface="Wingdings" pitchFamily="2" charset="2"/>
              <a:buChar char="§"/>
            </a:pPr>
            <a:r>
              <a:rPr lang="hr-HR" sz="2200" dirty="0" smtClean="0"/>
              <a:t>Insufficient Quality of AA Studies</a:t>
            </a:r>
          </a:p>
          <a:p>
            <a:pPr marL="171450" indent="-171450">
              <a:buFont typeface="Wingdings" pitchFamily="2" charset="2"/>
              <a:buChar char="§"/>
            </a:pPr>
            <a:endParaRPr lang="hr-HR" sz="1000" dirty="0"/>
          </a:p>
          <a:p>
            <a:pPr marL="342900" indent="-342900">
              <a:buFont typeface="Wingdings" pitchFamily="2" charset="2"/>
              <a:buChar char="§"/>
            </a:pPr>
            <a:r>
              <a:rPr lang="hr-HR" sz="2200" dirty="0" smtClean="0"/>
              <a:t>Incomplete Complience with EU Directives (plans and programs excluded from SEA procedure)</a:t>
            </a:r>
          </a:p>
          <a:p>
            <a:pPr marL="171450" indent="-171450">
              <a:buFont typeface="Wingdings" pitchFamily="2" charset="2"/>
              <a:buChar char="§"/>
            </a:pPr>
            <a:endParaRPr lang="hr-HR" sz="10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hr-HR" sz="2200" dirty="0"/>
              <a:t>Incomplete Complience </a:t>
            </a:r>
            <a:r>
              <a:rPr lang="hr-HR" sz="2200" dirty="0" smtClean="0"/>
              <a:t>between ENIA (AA) Procedure and  Development of the Plans </a:t>
            </a:r>
            <a:endParaRPr lang="hr-HR" sz="2200" dirty="0"/>
          </a:p>
        </p:txBody>
      </p:sp>
    </p:spTree>
    <p:extLst>
      <p:ext uri="{BB962C8B-B14F-4D97-AF65-F5344CB8AC3E}">
        <p14:creationId xmlns:p14="http://schemas.microsoft.com/office/powerpoint/2010/main" val="177088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59632" y="1628800"/>
            <a:ext cx="677909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dirty="0" smtClean="0"/>
              <a:t>In the future we need to…</a:t>
            </a:r>
            <a:endParaRPr lang="hr-HR" sz="2800" dirty="0"/>
          </a:p>
        </p:txBody>
      </p:sp>
      <p:sp>
        <p:nvSpPr>
          <p:cNvPr id="3" name="Rectangle 2"/>
          <p:cNvSpPr/>
          <p:nvPr/>
        </p:nvSpPr>
        <p:spPr>
          <a:xfrm>
            <a:off x="107504" y="2348880"/>
            <a:ext cx="8928992" cy="380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r-HR" sz="5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hr-HR" sz="2200" dirty="0" smtClean="0"/>
              <a:t>Strengthen the Capacity of the System</a:t>
            </a:r>
          </a:p>
          <a:p>
            <a:pPr marL="171450" indent="-171450">
              <a:buFont typeface="Wingdings" pitchFamily="2" charset="2"/>
              <a:buChar char="Ø"/>
            </a:pPr>
            <a:endParaRPr lang="hr-HR" sz="1000" dirty="0"/>
          </a:p>
          <a:p>
            <a:pPr marL="342900" indent="-342900">
              <a:buFont typeface="Wingdings" pitchFamily="2" charset="2"/>
              <a:buChar char="Ø"/>
            </a:pPr>
            <a:r>
              <a:rPr lang="hr-HR" sz="2200" dirty="0" smtClean="0"/>
              <a:t>Raise the Level of Informatisation (GIS) - county level</a:t>
            </a:r>
          </a:p>
          <a:p>
            <a:endParaRPr lang="hr-HR" sz="10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hr-HR" sz="2200" dirty="0" smtClean="0"/>
              <a:t>Develop and Adopt new ENIA Ordinance</a:t>
            </a:r>
          </a:p>
          <a:p>
            <a:endParaRPr lang="hr-HR" sz="1000" dirty="0" smtClean="0"/>
          </a:p>
          <a:p>
            <a:pPr marL="342900" lvl="0" indent="-342900">
              <a:buFont typeface="Wingdings" pitchFamily="2" charset="2"/>
              <a:buChar char="Ø"/>
            </a:pPr>
            <a:r>
              <a:rPr lang="hr-HR" sz="2200" dirty="0" smtClean="0">
                <a:solidFill>
                  <a:prstClr val="black"/>
                </a:solidFill>
              </a:rPr>
              <a:t>Raise the Quality of AA Studies by establishing Appropriate Standards and Control </a:t>
            </a:r>
            <a:endParaRPr lang="hr-HR" sz="2200" dirty="0">
              <a:solidFill>
                <a:prstClr val="black"/>
              </a:solidFill>
            </a:endParaRPr>
          </a:p>
          <a:p>
            <a:pPr marL="171450" lvl="0" indent="-171450">
              <a:buFont typeface="Wingdings" pitchFamily="2" charset="2"/>
              <a:buChar char="Ø"/>
            </a:pPr>
            <a:endParaRPr lang="hr-HR" sz="1000" dirty="0">
              <a:solidFill>
                <a:prstClr val="black"/>
              </a:solidFill>
            </a:endParaRPr>
          </a:p>
          <a:p>
            <a:pPr marL="342900" lvl="0" indent="-342900">
              <a:buFont typeface="Wingdings" pitchFamily="2" charset="2"/>
              <a:buChar char="Ø"/>
            </a:pPr>
            <a:r>
              <a:rPr lang="hr-HR" sz="2200" dirty="0" smtClean="0">
                <a:solidFill>
                  <a:prstClr val="black"/>
                </a:solidFill>
              </a:rPr>
              <a:t>Establish Mechanism for Control and Monitoring of Mitigation Measures</a:t>
            </a:r>
          </a:p>
          <a:p>
            <a:pPr lvl="0"/>
            <a:endParaRPr lang="hr-HR" sz="1000" dirty="0" smtClean="0">
              <a:solidFill>
                <a:prstClr val="black"/>
              </a:solidFill>
            </a:endParaRPr>
          </a:p>
          <a:p>
            <a:pPr marL="342900" lvl="0" indent="-342900">
              <a:buFont typeface="Wingdings" pitchFamily="2" charset="2"/>
              <a:buChar char="Ø"/>
            </a:pPr>
            <a:r>
              <a:rPr lang="hr-HR" sz="2200" dirty="0" smtClean="0">
                <a:solidFill>
                  <a:prstClr val="black"/>
                </a:solidFill>
              </a:rPr>
              <a:t>Harmonize Procedures of ENIA (AA) and Development of the Plans</a:t>
            </a:r>
          </a:p>
          <a:p>
            <a:pPr lvl="0"/>
            <a:endParaRPr lang="hr-HR" sz="1000" dirty="0" smtClean="0">
              <a:solidFill>
                <a:prstClr val="black"/>
              </a:solidFill>
            </a:endParaRPr>
          </a:p>
          <a:p>
            <a:pPr marL="342900" lvl="0" indent="-342900">
              <a:buFont typeface="Wingdings" pitchFamily="2" charset="2"/>
              <a:buChar char="Ø"/>
            </a:pPr>
            <a:r>
              <a:rPr lang="hr-HR" sz="2200" dirty="0" smtClean="0">
                <a:solidFill>
                  <a:prstClr val="black"/>
                </a:solidFill>
              </a:rPr>
              <a:t>Develop Manuals/Guidelines for AA Studies (for Specific Types of Projects) </a:t>
            </a:r>
            <a:endParaRPr lang="hr-HR" sz="2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81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Picture 3" descr="Pictur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37393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92696"/>
            <a:ext cx="3420000" cy="712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44714" y="2708920"/>
            <a:ext cx="45853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800" b="1" dirty="0" smtClean="0"/>
              <a:t>Thank you for your attention!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5820" y="4590256"/>
            <a:ext cx="2154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800" b="1" dirty="0" smtClean="0"/>
              <a:t>www.dzzp.hr</a:t>
            </a:r>
          </a:p>
        </p:txBody>
      </p:sp>
    </p:spTree>
    <p:extLst>
      <p:ext uri="{BB962C8B-B14F-4D97-AF65-F5344CB8AC3E}">
        <p14:creationId xmlns:p14="http://schemas.microsoft.com/office/powerpoint/2010/main" val="331282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323528" y="2427651"/>
            <a:ext cx="4464496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err="1" smtClean="0"/>
              <a:t>Phare</a:t>
            </a:r>
            <a:r>
              <a:rPr lang="en-US" sz="1800" dirty="0" smtClean="0"/>
              <a:t> </a:t>
            </a:r>
            <a:r>
              <a:rPr lang="hr-HR" sz="1800" dirty="0" smtClean="0"/>
              <a:t>(2008-2009)</a:t>
            </a:r>
            <a:r>
              <a:rPr lang="en-US" sz="1800" dirty="0" smtClean="0"/>
              <a:t> </a:t>
            </a:r>
            <a:r>
              <a:rPr lang="en-US" sz="1800" dirty="0" err="1" smtClean="0"/>
              <a:t>Natura</a:t>
            </a:r>
            <a:r>
              <a:rPr lang="en-US" sz="1800" dirty="0" smtClean="0"/>
              <a:t> 2000 in Croatia</a:t>
            </a:r>
          </a:p>
          <a:p>
            <a:pPr lvl="1"/>
            <a:r>
              <a:rPr lang="en-US" sz="1800" dirty="0" smtClean="0"/>
              <a:t>Education about AA for SINP and Ministry, as well as County administrations</a:t>
            </a:r>
          </a:p>
          <a:p>
            <a:pPr lvl="1"/>
            <a:r>
              <a:rPr lang="en-US" sz="1800" dirty="0" smtClean="0"/>
              <a:t>series of workshops (national and regional)</a:t>
            </a:r>
          </a:p>
          <a:p>
            <a:pPr lvl="1"/>
            <a:r>
              <a:rPr lang="en-US" sz="1800" dirty="0" smtClean="0"/>
              <a:t>two study visits (Czech republic and UK) </a:t>
            </a:r>
          </a:p>
          <a:p>
            <a:pPr lvl="1"/>
            <a:r>
              <a:rPr lang="en-US" sz="1800" dirty="0" smtClean="0"/>
              <a:t>Brochure </a:t>
            </a:r>
            <a:r>
              <a:rPr lang="en-US" sz="1800" dirty="0" err="1" smtClean="0"/>
              <a:t>Natura</a:t>
            </a:r>
            <a:r>
              <a:rPr lang="en-US" sz="1800" dirty="0" smtClean="0"/>
              <a:t> 2000 and AA</a:t>
            </a:r>
          </a:p>
          <a:p>
            <a:r>
              <a:rPr lang="en-US" sz="1800" dirty="0" smtClean="0"/>
              <a:t>WBGEF Coast 2010 project  manual for AA</a:t>
            </a:r>
          </a:p>
          <a:p>
            <a:r>
              <a:rPr lang="en-US" sz="1800" dirty="0" smtClean="0"/>
              <a:t>IPA SEA Croatia project 2013 SEA and </a:t>
            </a:r>
            <a:r>
              <a:rPr lang="en-US" sz="1800" dirty="0" err="1" smtClean="0"/>
              <a:t>Natura</a:t>
            </a:r>
            <a:r>
              <a:rPr lang="en-US" sz="1800" dirty="0" smtClean="0"/>
              <a:t> 2000</a:t>
            </a:r>
          </a:p>
          <a:p>
            <a:r>
              <a:rPr lang="en-US" sz="1800" dirty="0" smtClean="0"/>
              <a:t>T</a:t>
            </a:r>
            <a:r>
              <a:rPr lang="hr-HR" sz="1800" dirty="0" smtClean="0"/>
              <a:t>AIEX</a:t>
            </a:r>
            <a:r>
              <a:rPr lang="en-US" sz="1800" dirty="0" smtClean="0"/>
              <a:t> study visit to member state</a:t>
            </a:r>
            <a:endParaRPr lang="en-US" sz="1800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678184"/>
            <a:ext cx="2579084" cy="3638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79512" y="1678184"/>
            <a:ext cx="4392488" cy="655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dirty="0" smtClean="0"/>
              <a:t>EU projects and assisstance</a:t>
            </a:r>
            <a:endParaRPr lang="hr-HR" sz="28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315109"/>
            <a:ext cx="2327514" cy="3289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762" y="3717032"/>
            <a:ext cx="2004400" cy="2633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438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01897" y="2204864"/>
            <a:ext cx="5886400" cy="1341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800080"/>
              </a:buClr>
              <a:buSzPct val="90000"/>
              <a:defRPr/>
            </a:pPr>
            <a:r>
              <a:rPr lang="hr-HR" sz="2000" b="1" dirty="0">
                <a:solidFill>
                  <a:prstClr val="black"/>
                </a:solidFill>
                <a:latin typeface="Calibri" pitchFamily="34" charset="0"/>
              </a:rPr>
              <a:t>IPA 2007 “IPA Marine Natura 2000” - 2011</a:t>
            </a:r>
          </a:p>
          <a:p>
            <a:pPr marL="342900" indent="-342900">
              <a:spcBef>
                <a:spcPct val="20000"/>
              </a:spcBef>
              <a:buClr>
                <a:srgbClr val="800080"/>
              </a:buClr>
              <a:buSzPct val="90000"/>
              <a:defRPr/>
            </a:pPr>
            <a:r>
              <a:rPr lang="hr-HR" dirty="0">
                <a:solidFill>
                  <a:prstClr val="black"/>
                </a:solidFill>
                <a:latin typeface="Calibri" pitchFamily="34" charset="0"/>
              </a:rPr>
              <a:t>-	</a:t>
            </a:r>
            <a:r>
              <a:rPr lang="en-US" dirty="0">
                <a:solidFill>
                  <a:prstClr val="black"/>
                </a:solidFill>
                <a:latin typeface="Calibri" pitchFamily="34" charset="0"/>
              </a:rPr>
              <a:t>SINP training on monitoring and reporting obligations</a:t>
            </a:r>
          </a:p>
          <a:p>
            <a:pPr marL="342900" indent="-342900">
              <a:spcBef>
                <a:spcPct val="20000"/>
              </a:spcBef>
              <a:buClr>
                <a:srgbClr val="800080"/>
              </a:buClr>
              <a:buSzPct val="90000"/>
              <a:buFontTx/>
              <a:buChar char="-"/>
              <a:defRPr/>
            </a:pPr>
            <a:r>
              <a:rPr lang="en-US" dirty="0">
                <a:solidFill>
                  <a:prstClr val="black"/>
                </a:solidFill>
                <a:latin typeface="Calibri" pitchFamily="34" charset="0"/>
              </a:rPr>
              <a:t>2 pilot areas – habitat mapping, trained divers for marine biodiversity </a:t>
            </a:r>
            <a:r>
              <a:rPr lang="en-US" dirty="0" smtClean="0">
                <a:solidFill>
                  <a:prstClr val="black"/>
                </a:solidFill>
                <a:latin typeface="Calibri" pitchFamily="34" charset="0"/>
              </a:rPr>
              <a:t>mapping</a:t>
            </a:r>
            <a:endParaRPr lang="en-US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6006" y="3645024"/>
            <a:ext cx="7200800" cy="1064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rgbClr val="800080"/>
              </a:buClr>
              <a:buSzPct val="90000"/>
            </a:pPr>
            <a:r>
              <a:rPr lang="en-US" sz="2000" b="1" dirty="0">
                <a:solidFill>
                  <a:srgbClr val="000000"/>
                </a:solidFill>
                <a:latin typeface="Calibri" pitchFamily="34" charset="0"/>
              </a:rPr>
              <a:t>IPA 2009 “</a:t>
            </a:r>
            <a:r>
              <a:rPr lang="en-US" sz="2000" b="1" dirty="0" err="1">
                <a:solidFill>
                  <a:srgbClr val="000000"/>
                </a:solidFill>
                <a:latin typeface="Calibri" pitchFamily="34" charset="0"/>
              </a:rPr>
              <a:t>Natura</a:t>
            </a:r>
            <a:r>
              <a:rPr lang="en-US" sz="2000" b="1" dirty="0">
                <a:solidFill>
                  <a:srgbClr val="000000"/>
                </a:solidFill>
                <a:latin typeface="Calibri" pitchFamily="34" charset="0"/>
              </a:rPr>
              <a:t> 2000 management and monitoring (MAN-MON</a:t>
            </a:r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</a:rPr>
              <a:t>)</a:t>
            </a:r>
            <a:endParaRPr lang="en-US" sz="2000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800080"/>
              </a:buClr>
              <a:buSzPct val="90000"/>
              <a:buFontTx/>
              <a:buChar char="-"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Development of management plans for 6 proposed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Natura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2000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sites</a:t>
            </a:r>
            <a:endParaRPr lang="en-US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800080"/>
              </a:buClr>
              <a:buSzPct val="90000"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-	Development of monitoring programs for 21 species and 4 habitats</a:t>
            </a:r>
          </a:p>
        </p:txBody>
      </p:sp>
      <p:sp>
        <p:nvSpPr>
          <p:cNvPr id="7" name="Rectangle 6"/>
          <p:cNvSpPr/>
          <p:nvPr/>
        </p:nvSpPr>
        <p:spPr>
          <a:xfrm>
            <a:off x="352698" y="4797152"/>
            <a:ext cx="6552728" cy="1618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rgbClr val="800080"/>
              </a:buClr>
              <a:buSzPct val="90000"/>
              <a:defRPr/>
            </a:pPr>
            <a:r>
              <a:rPr lang="en-US" sz="2000" b="1" dirty="0">
                <a:solidFill>
                  <a:prstClr val="black"/>
                </a:solidFill>
              </a:rPr>
              <a:t>NIP –EU </a:t>
            </a:r>
            <a:r>
              <a:rPr lang="en-US" sz="2000" b="1" dirty="0" err="1">
                <a:solidFill>
                  <a:prstClr val="black"/>
                </a:solidFill>
              </a:rPr>
              <a:t>Natura</a:t>
            </a:r>
            <a:r>
              <a:rPr lang="en-US" sz="2000" b="1" dirty="0">
                <a:solidFill>
                  <a:prstClr val="black"/>
                </a:solidFill>
              </a:rPr>
              <a:t> 2000 integration </a:t>
            </a:r>
            <a:r>
              <a:rPr lang="en-US" sz="2000" b="1" dirty="0" smtClean="0">
                <a:solidFill>
                  <a:prstClr val="black"/>
                </a:solidFill>
              </a:rPr>
              <a:t>project</a:t>
            </a:r>
            <a:endParaRPr lang="en-US" sz="2000" dirty="0">
              <a:solidFill>
                <a:prstClr val="black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rgbClr val="800080"/>
              </a:buClr>
              <a:buSzPct val="90000"/>
              <a:buFontTx/>
              <a:buChar char="-"/>
              <a:defRPr/>
            </a:pPr>
            <a:r>
              <a:rPr lang="en-US" dirty="0">
                <a:solidFill>
                  <a:prstClr val="black"/>
                </a:solidFill>
              </a:rPr>
              <a:t>Additional inventory data - help to establish monitoring, better appropriate </a:t>
            </a:r>
            <a:r>
              <a:rPr lang="en-US" dirty="0" smtClean="0">
                <a:solidFill>
                  <a:prstClr val="black"/>
                </a:solidFill>
              </a:rPr>
              <a:t>assessment</a:t>
            </a:r>
            <a:endParaRPr lang="en-US" dirty="0">
              <a:solidFill>
                <a:prstClr val="black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rgbClr val="800080"/>
              </a:buClr>
              <a:buSzPct val="90000"/>
              <a:defRPr/>
            </a:pPr>
            <a:r>
              <a:rPr lang="en-US" dirty="0">
                <a:solidFill>
                  <a:prstClr val="black"/>
                </a:solidFill>
              </a:rPr>
              <a:t>-	NIP – </a:t>
            </a:r>
            <a:r>
              <a:rPr lang="en-US" dirty="0" err="1">
                <a:solidFill>
                  <a:prstClr val="black"/>
                </a:solidFill>
              </a:rPr>
              <a:t>Agri</a:t>
            </a:r>
            <a:r>
              <a:rPr lang="en-US" dirty="0">
                <a:solidFill>
                  <a:prstClr val="black"/>
                </a:solidFill>
              </a:rPr>
              <a:t>: over 30% of </a:t>
            </a:r>
            <a:r>
              <a:rPr lang="en-US" dirty="0" err="1">
                <a:solidFill>
                  <a:prstClr val="black"/>
                </a:solidFill>
              </a:rPr>
              <a:t>Natura</a:t>
            </a:r>
            <a:r>
              <a:rPr lang="en-US" dirty="0">
                <a:solidFill>
                  <a:prstClr val="black"/>
                </a:solidFill>
              </a:rPr>
              <a:t> 2000 – agricultural land</a:t>
            </a:r>
            <a:r>
              <a:rPr lang="hr-HR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– Rural Development Program /</a:t>
            </a:r>
            <a:r>
              <a:rPr lang="en-US" dirty="0" err="1">
                <a:solidFill>
                  <a:prstClr val="black"/>
                </a:solidFill>
              </a:rPr>
              <a:t>Agri</a:t>
            </a:r>
            <a:r>
              <a:rPr lang="en-US" dirty="0">
                <a:solidFill>
                  <a:prstClr val="black"/>
                </a:solidFill>
              </a:rPr>
              <a:t>-Environment Program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345096" y="1656037"/>
            <a:ext cx="2523047" cy="526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dirty="0" smtClean="0"/>
              <a:t>Other projects</a:t>
            </a:r>
            <a:endParaRPr lang="hr-HR" sz="2800" dirty="0"/>
          </a:p>
        </p:txBody>
      </p:sp>
      <p:pic>
        <p:nvPicPr>
          <p:cNvPr id="9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97" b="35149"/>
          <a:stretch>
            <a:fillRect/>
          </a:stretch>
        </p:blipFill>
        <p:spPr bwMode="auto">
          <a:xfrm>
            <a:off x="6660232" y="6021288"/>
            <a:ext cx="2340707" cy="637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O:\rokovnik N2K\8more\Crveni koralj_autor P_Kruzi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524" y="1692161"/>
            <a:ext cx="2231687" cy="1494433"/>
          </a:xfrm>
          <a:prstGeom prst="rect">
            <a:avLst/>
          </a:prstGeom>
          <a:noFill/>
          <a:ln w="9525">
            <a:solidFill>
              <a:srgbClr val="00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908" y="2924944"/>
            <a:ext cx="1315765" cy="3277567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88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324948" y="1654794"/>
            <a:ext cx="4324702" cy="720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AA expectations timeline</a:t>
            </a:r>
            <a:endParaRPr lang="en-US" sz="2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07704" y="3873730"/>
            <a:ext cx="1643044" cy="1077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/>
              <a:t>It will solve all the problems with projects affecting nature</a:t>
            </a:r>
            <a:endParaRPr lang="en-US" sz="14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78907" y="5428320"/>
            <a:ext cx="1680655" cy="10770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400" dirty="0" smtClean="0"/>
              <a:t>It can not be implemented with our level of  data and economic situation </a:t>
            </a:r>
            <a:endParaRPr lang="en-US" sz="14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882965" y="4653136"/>
            <a:ext cx="1643044" cy="16633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400" dirty="0" smtClean="0"/>
              <a:t>It is a limited EU mechanism which  ignores  national common or threatened species and habitats as well as landscape </a:t>
            </a:r>
            <a:endParaRPr lang="en-US" sz="14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908976" y="4431535"/>
            <a:ext cx="3055512" cy="14046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400" dirty="0" smtClean="0"/>
              <a:t>Strong mechanism with EU backing and standards (reporting, monitoring)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 smtClean="0"/>
              <a:t>Focus on expert work and objective conclusions  - main advantage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 smtClean="0"/>
              <a:t>It protects  national biodiversity as well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 smtClean="0"/>
              <a:t>Transparent mechanism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 smtClean="0"/>
              <a:t>Does not stop economic growth.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 smtClean="0"/>
              <a:t>Lots of work needed</a:t>
            </a:r>
            <a:endParaRPr lang="en-US" sz="14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613665" y="2559203"/>
            <a:ext cx="5747269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19039" y="2930886"/>
            <a:ext cx="490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Symbol" panose="05050102010706020507" pitchFamily="18" charset="2"/>
                <a:sym typeface="Wingdings" panose="05000000000000000000" pitchFamily="2" charset="2"/>
              </a:rPr>
              <a:t></a:t>
            </a:r>
            <a:endParaRPr lang="hr-HR" sz="2800" dirty="0">
              <a:latin typeface="Symbol" panose="05050102010706020507" pitchFamily="18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9039" y="6214624"/>
            <a:ext cx="490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Symbol" panose="05050102010706020507" pitchFamily="18" charset="2"/>
                <a:sym typeface="Wingdings" panose="05000000000000000000" pitchFamily="2" charset="2"/>
              </a:rPr>
              <a:t></a:t>
            </a:r>
            <a:endParaRPr lang="hr-HR" sz="2800" dirty="0">
              <a:latin typeface="Symbol" panose="05050102010706020507" pitchFamily="18" charset="2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142828" y="6505352"/>
            <a:ext cx="72828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561681" y="3192496"/>
            <a:ext cx="7612500" cy="2487867"/>
          </a:xfrm>
          <a:custGeom>
            <a:avLst/>
            <a:gdLst>
              <a:gd name="connsiteX0" fmla="*/ 0 w 7827818"/>
              <a:gd name="connsiteY0" fmla="*/ 3944131 h 3944131"/>
              <a:gd name="connsiteX1" fmla="*/ 318654 w 7827818"/>
              <a:gd name="connsiteY1" fmla="*/ 3195985 h 3944131"/>
              <a:gd name="connsiteX2" fmla="*/ 789709 w 7827818"/>
              <a:gd name="connsiteY2" fmla="*/ 2350858 h 3944131"/>
              <a:gd name="connsiteX3" fmla="*/ 1302327 w 7827818"/>
              <a:gd name="connsiteY3" fmla="*/ 1325622 h 3944131"/>
              <a:gd name="connsiteX4" fmla="*/ 1731818 w 7827818"/>
              <a:gd name="connsiteY4" fmla="*/ 175694 h 3944131"/>
              <a:gd name="connsiteX5" fmla="*/ 2299854 w 7827818"/>
              <a:gd name="connsiteY5" fmla="*/ 37149 h 3944131"/>
              <a:gd name="connsiteX6" fmla="*/ 2729345 w 7827818"/>
              <a:gd name="connsiteY6" fmla="*/ 508203 h 3944131"/>
              <a:gd name="connsiteX7" fmla="*/ 3089563 w 7827818"/>
              <a:gd name="connsiteY7" fmla="*/ 1117803 h 3944131"/>
              <a:gd name="connsiteX8" fmla="*/ 3477491 w 7827818"/>
              <a:gd name="connsiteY8" fmla="*/ 1879803 h 3944131"/>
              <a:gd name="connsiteX9" fmla="*/ 4336472 w 7827818"/>
              <a:gd name="connsiteY9" fmla="*/ 2046058 h 3944131"/>
              <a:gd name="connsiteX10" fmla="*/ 4987636 w 7827818"/>
              <a:gd name="connsiteY10" fmla="*/ 1949076 h 3944131"/>
              <a:gd name="connsiteX11" fmla="*/ 5375563 w 7827818"/>
              <a:gd name="connsiteY11" fmla="*/ 1575003 h 3944131"/>
              <a:gd name="connsiteX12" fmla="*/ 6026727 w 7827818"/>
              <a:gd name="connsiteY12" fmla="*/ 1616567 h 3944131"/>
              <a:gd name="connsiteX13" fmla="*/ 6664036 w 7827818"/>
              <a:gd name="connsiteY13" fmla="*/ 1339476 h 3944131"/>
              <a:gd name="connsiteX14" fmla="*/ 7218218 w 7827818"/>
              <a:gd name="connsiteY14" fmla="*/ 1491876 h 3944131"/>
              <a:gd name="connsiteX15" fmla="*/ 7827818 w 7827818"/>
              <a:gd name="connsiteY15" fmla="*/ 965403 h 3944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827818" h="3944131">
                <a:moveTo>
                  <a:pt x="0" y="3944131"/>
                </a:moveTo>
                <a:cubicBezTo>
                  <a:pt x="93518" y="3702830"/>
                  <a:pt x="187036" y="3461530"/>
                  <a:pt x="318654" y="3195985"/>
                </a:cubicBezTo>
                <a:cubicBezTo>
                  <a:pt x="450272" y="2930439"/>
                  <a:pt x="625764" y="2662585"/>
                  <a:pt x="789709" y="2350858"/>
                </a:cubicBezTo>
                <a:cubicBezTo>
                  <a:pt x="953654" y="2039131"/>
                  <a:pt x="1145309" y="1688149"/>
                  <a:pt x="1302327" y="1325622"/>
                </a:cubicBezTo>
                <a:cubicBezTo>
                  <a:pt x="1459345" y="963095"/>
                  <a:pt x="1565564" y="390439"/>
                  <a:pt x="1731818" y="175694"/>
                </a:cubicBezTo>
                <a:cubicBezTo>
                  <a:pt x="1898073" y="-39052"/>
                  <a:pt x="2133600" y="-18269"/>
                  <a:pt x="2299854" y="37149"/>
                </a:cubicBezTo>
                <a:cubicBezTo>
                  <a:pt x="2466108" y="92567"/>
                  <a:pt x="2597727" y="328094"/>
                  <a:pt x="2729345" y="508203"/>
                </a:cubicBezTo>
                <a:cubicBezTo>
                  <a:pt x="2860963" y="688312"/>
                  <a:pt x="2964872" y="889203"/>
                  <a:pt x="3089563" y="1117803"/>
                </a:cubicBezTo>
                <a:cubicBezTo>
                  <a:pt x="3214254" y="1346403"/>
                  <a:pt x="3269673" y="1725094"/>
                  <a:pt x="3477491" y="1879803"/>
                </a:cubicBezTo>
                <a:cubicBezTo>
                  <a:pt x="3685309" y="2034512"/>
                  <a:pt x="4084781" y="2034513"/>
                  <a:pt x="4336472" y="2046058"/>
                </a:cubicBezTo>
                <a:cubicBezTo>
                  <a:pt x="4588163" y="2057603"/>
                  <a:pt x="4814454" y="2027585"/>
                  <a:pt x="4987636" y="1949076"/>
                </a:cubicBezTo>
                <a:cubicBezTo>
                  <a:pt x="5160818" y="1870567"/>
                  <a:pt x="5202381" y="1630421"/>
                  <a:pt x="5375563" y="1575003"/>
                </a:cubicBezTo>
                <a:cubicBezTo>
                  <a:pt x="5548745" y="1519585"/>
                  <a:pt x="5811981" y="1655822"/>
                  <a:pt x="6026727" y="1616567"/>
                </a:cubicBezTo>
                <a:cubicBezTo>
                  <a:pt x="6241473" y="1577312"/>
                  <a:pt x="6465454" y="1360258"/>
                  <a:pt x="6664036" y="1339476"/>
                </a:cubicBezTo>
                <a:cubicBezTo>
                  <a:pt x="6862618" y="1318694"/>
                  <a:pt x="7024254" y="1554221"/>
                  <a:pt x="7218218" y="1491876"/>
                </a:cubicBezTo>
                <a:cubicBezTo>
                  <a:pt x="7412182" y="1429530"/>
                  <a:pt x="7620000" y="1197466"/>
                  <a:pt x="7827818" y="96540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6" name="TextBox 15"/>
          <p:cNvSpPr txBox="1"/>
          <p:nvPr/>
        </p:nvSpPr>
        <p:spPr>
          <a:xfrm>
            <a:off x="501358" y="2394568"/>
            <a:ext cx="772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2006</a:t>
            </a:r>
            <a:endParaRPr lang="hr-HR" dirty="0"/>
          </a:p>
        </p:txBody>
      </p:sp>
      <p:sp>
        <p:nvSpPr>
          <p:cNvPr id="17" name="TextBox 16"/>
          <p:cNvSpPr txBox="1"/>
          <p:nvPr/>
        </p:nvSpPr>
        <p:spPr>
          <a:xfrm>
            <a:off x="7581714" y="2394956"/>
            <a:ext cx="772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2014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90225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pic>
        <p:nvPicPr>
          <p:cNvPr id="6" name="Picture 2" descr="D:\Privatno\My Documents\ECRAN_EIA_SEA\Natura_2000_in_H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5579374" cy="524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292080" y="1700808"/>
            <a:ext cx="3658005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 smtClean="0"/>
              <a:t>Natura</a:t>
            </a:r>
            <a:r>
              <a:rPr lang="en-US" sz="2800" dirty="0" smtClean="0"/>
              <a:t> 2000</a:t>
            </a:r>
            <a:r>
              <a:rPr lang="hr-HR" sz="2800" dirty="0" smtClean="0"/>
              <a:t> in Croatia</a:t>
            </a:r>
            <a:endParaRPr lang="hr-HR" sz="2800" dirty="0"/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9000194"/>
              </p:ext>
            </p:extLst>
          </p:nvPr>
        </p:nvGraphicFramePr>
        <p:xfrm>
          <a:off x="4355976" y="3861048"/>
          <a:ext cx="4680520" cy="12241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119"/>
                <a:gridCol w="648073"/>
                <a:gridCol w="648072"/>
                <a:gridCol w="1080120"/>
                <a:gridCol w="1224136"/>
              </a:tblGrid>
              <a:tr h="351731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effectLst/>
                        </a:rPr>
                        <a:t> 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7" marR="8197" marT="819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noProof="0" dirty="0" smtClean="0">
                          <a:effectLst/>
                        </a:rPr>
                        <a:t>% land </a:t>
                      </a:r>
                      <a:endParaRPr lang="en-US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7" marR="8197" marT="819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noProof="0" dirty="0" smtClean="0">
                          <a:effectLst/>
                        </a:rPr>
                        <a:t>% sea</a:t>
                      </a:r>
                      <a:endParaRPr lang="en-US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7" marR="8197" marT="819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noProof="0" dirty="0" smtClean="0">
                          <a:effectLst/>
                        </a:rPr>
                        <a:t>% total area</a:t>
                      </a:r>
                      <a:endParaRPr lang="en-US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7" marR="8197" marT="819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noProof="0" dirty="0">
                          <a:effectLst/>
                        </a:rPr>
                        <a:t>Number of </a:t>
                      </a:r>
                      <a:r>
                        <a:rPr lang="en-US" sz="1400" u="none" strike="noStrike" noProof="0" dirty="0" smtClean="0">
                          <a:effectLst/>
                        </a:rPr>
                        <a:t>sites</a:t>
                      </a:r>
                      <a:endParaRPr lang="en-US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7" marR="8197" marT="8197" marB="0" anchor="ctr"/>
                </a:tc>
              </a:tr>
              <a:tr h="290802">
                <a:tc>
                  <a:txBody>
                    <a:bodyPr/>
                    <a:lstStyle/>
                    <a:p>
                      <a:pPr algn="l" fontAlgn="ctr"/>
                      <a:r>
                        <a:rPr lang="hr-HR" sz="1400" u="none" strike="noStrike" dirty="0" smtClean="0">
                          <a:effectLst/>
                        </a:rPr>
                        <a:t>pSCI 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7" marR="8197" marT="819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</a:rPr>
                        <a:t>28,38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7" marR="8197" marT="819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</a:rPr>
                        <a:t>15,44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7" marR="8197" marT="819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</a:rPr>
                        <a:t>23,73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7" marR="8197" marT="819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</a:rPr>
                        <a:t>742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7" marR="8197" marT="8197" marB="0" anchor="ctr"/>
                </a:tc>
              </a:tr>
              <a:tr h="290802">
                <a:tc>
                  <a:txBody>
                    <a:bodyPr/>
                    <a:lstStyle/>
                    <a:p>
                      <a:pPr algn="l" fontAlgn="ctr"/>
                      <a:r>
                        <a:rPr lang="hr-HR" sz="1400" u="none" strike="noStrike">
                          <a:effectLst/>
                        </a:rPr>
                        <a:t>SPA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7" marR="8197" marT="819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>
                          <a:effectLst/>
                        </a:rPr>
                        <a:t>30,23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7" marR="8197" marT="819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</a:rPr>
                        <a:t>3,28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7" marR="8197" marT="819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</a:rPr>
                        <a:t>20,54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7" marR="8197" marT="819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</a:rPr>
                        <a:t>38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7" marR="8197" marT="8197" marB="0" anchor="ctr"/>
                </a:tc>
              </a:tr>
              <a:tr h="290802">
                <a:tc>
                  <a:txBody>
                    <a:bodyPr/>
                    <a:lstStyle/>
                    <a:p>
                      <a:pPr algn="l" fontAlgn="ctr"/>
                      <a:r>
                        <a:rPr lang="hr-HR" sz="1400" u="none" strike="noStrike">
                          <a:effectLst/>
                        </a:rPr>
                        <a:t>Natura 2000</a:t>
                      </a:r>
                      <a:endParaRPr lang="hr-HR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7" marR="8197" marT="819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>
                          <a:effectLst/>
                        </a:rPr>
                        <a:t>36,67</a:t>
                      </a:r>
                      <a:endParaRPr lang="hr-HR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7" marR="8197" marT="819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</a:rPr>
                        <a:t>16,39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7" marR="8197" marT="819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</a:rPr>
                        <a:t>29,38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7" marR="8197" marT="819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400" u="none" strike="noStrike" dirty="0">
                          <a:effectLst/>
                        </a:rPr>
                        <a:t>780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7" marR="8197" marT="8197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66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555776" y="1628800"/>
            <a:ext cx="410867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Croatian model</a:t>
            </a:r>
            <a:endParaRPr lang="en-US" sz="2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46402" y="4181232"/>
            <a:ext cx="7840398" cy="1944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 smtClean="0"/>
              <a:t>Administrative         </a:t>
            </a:r>
            <a:r>
              <a:rPr lang="hr-HR" sz="2800" dirty="0" smtClean="0"/>
              <a:t>   </a:t>
            </a:r>
            <a:r>
              <a:rPr lang="en-US" sz="2800" dirty="0" smtClean="0"/>
              <a:t>Public        </a:t>
            </a:r>
            <a:r>
              <a:rPr lang="hr-HR" sz="2800" dirty="0" smtClean="0"/>
              <a:t>   </a:t>
            </a:r>
            <a:r>
              <a:rPr lang="en-US" sz="2800" dirty="0" smtClean="0"/>
              <a:t>Private/Scientific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846402" y="4725144"/>
            <a:ext cx="2141422" cy="194421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Prepare legislation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Write decisions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Implement legal procedures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632351" y="2276871"/>
            <a:ext cx="1783666" cy="18050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State Institute for Nature Protection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000142" y="2276872"/>
            <a:ext cx="1783666" cy="1805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Private companies that preform the assessment/</a:t>
            </a:r>
          </a:p>
          <a:p>
            <a:pPr algn="ctr"/>
            <a:r>
              <a:rPr lang="en-US" dirty="0" smtClean="0"/>
              <a:t>Scientific institutions 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53767" y="2276871"/>
            <a:ext cx="1783666" cy="18050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Ministry of  Environmental and Nature Protection and County Administrations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203848" y="4725144"/>
            <a:ext cx="2520280" cy="194421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Review of the assessments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Collection of data Preparation of manuals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Expert work in relation to legislation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909913" y="4725144"/>
            <a:ext cx="2046463" cy="194421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Preparation of  AA studies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Field research and collection o of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37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dzzp prezent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15815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6" y="426660"/>
            <a:ext cx="2520281" cy="540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449545" y="1772816"/>
            <a:ext cx="468052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C</a:t>
            </a:r>
            <a:r>
              <a:rPr lang="hr-HR" sz="2800" dirty="0" smtClean="0"/>
              <a:t>ompetent authorities for AA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1043608" y="2564904"/>
            <a:ext cx="72728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u="sng" dirty="0"/>
              <a:t>Ministry of Environmental and Nature Protection (MENP)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projects within areas protected in a category of national park, nature park and special nature reserve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hr-HR" dirty="0"/>
              <a:t>projects</a:t>
            </a:r>
            <a:r>
              <a:rPr lang="en-US" dirty="0"/>
              <a:t> for which the MENP carries out EIA or SCOPING</a:t>
            </a:r>
            <a:r>
              <a:rPr lang="hr-HR" dirty="0"/>
              <a:t> for EIA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sz="2000" u="sng" dirty="0"/>
              <a:t>County Authorities (CA)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for project within areas protected in category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of nature monument, </a:t>
            </a:r>
            <a:r>
              <a:rPr lang="en-US" dirty="0"/>
              <a:t>regional park, important landscape, forest park and park architecture monument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projects in an EN area that is not specially protected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projects for which the CA carries out EIA or SCOPING</a:t>
            </a:r>
            <a:r>
              <a:rPr lang="hr-HR" dirty="0"/>
              <a:t> for EIA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431</TotalTime>
  <Words>2020</Words>
  <Application>Microsoft Office PowerPoint</Application>
  <PresentationFormat>On-screen Show (4:3)</PresentationFormat>
  <Paragraphs>312</Paragraphs>
  <Slides>34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DZZP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Gordana Zwicker Kompar</dc:creator>
  <cp:lastModifiedBy>vhrsak</cp:lastModifiedBy>
  <cp:revision>66</cp:revision>
  <dcterms:created xsi:type="dcterms:W3CDTF">2011-05-06T11:18:35Z</dcterms:created>
  <dcterms:modified xsi:type="dcterms:W3CDTF">2014-10-22T08:30:55Z</dcterms:modified>
</cp:coreProperties>
</file>