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83" r:id="rId2"/>
    <p:sldId id="260" r:id="rId3"/>
    <p:sldId id="262" r:id="rId4"/>
    <p:sldId id="263" r:id="rId5"/>
    <p:sldId id="284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-7983538"/>
            <a:ext cx="0" cy="17521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2137" cy="4598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2219325" y="777875"/>
            <a:ext cx="2662238" cy="3838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939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09613" y="4860925"/>
            <a:ext cx="5675312" cy="4602163"/>
          </a:xfrm>
          <a:noFill/>
          <a:ln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30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40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8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58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443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9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9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9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993775" y="777875"/>
            <a:ext cx="5113338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19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3725" cy="46005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2F3C7E9-0440-41E1-94BD-637676080EE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9581943-572A-4513-A764-478ED4E8B4E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0338" y="463550"/>
            <a:ext cx="1941512" cy="56261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72138" cy="56261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1EFC906-ADDB-430F-AA80-EB2E499367A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66050" cy="1433513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6825" cy="41084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06825" cy="410845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0"/>
          </p:nvPr>
        </p:nvSpPr>
        <p:spPr>
          <a:xfrm>
            <a:off x="6553200" y="6248400"/>
            <a:ext cx="1898650" cy="450850"/>
          </a:xfrm>
        </p:spPr>
        <p:txBody>
          <a:bodyPr/>
          <a:lstStyle>
            <a:lvl1pPr>
              <a:defRPr/>
            </a:lvl1pPr>
          </a:lstStyle>
          <a:p>
            <a:fld id="{59F24F20-9D9D-4E97-9AD1-850AE118420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22B8588-4E97-4C81-9299-C3508D68C02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70DD990-8D08-4DAB-9568-0C7FFC1740E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6825" cy="410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06825" cy="410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A30D05E-9064-4020-B24C-03D629F0779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D2035A6-E3A5-4FBC-BEEC-BBC0233FFA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ED290E8-3231-4D4D-B270-6CA0CE1BDA0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D25C8F7-4B91-4FF9-8B60-2F2BD259329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38A557E-73F9-4C88-A1E1-E2BFF206AD1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95F795F-29E7-46AD-8DCE-638F613EFB9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AB210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66050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titulního textu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6050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textu osnovy</a:t>
            </a:r>
          </a:p>
          <a:p>
            <a:pPr lvl="1"/>
            <a:r>
              <a:rPr lang="en-GB" smtClean="0"/>
              <a:t>Druhá úroveň</a:t>
            </a:r>
          </a:p>
          <a:p>
            <a:pPr lvl="2"/>
            <a:r>
              <a:rPr lang="en-GB" smtClean="0"/>
              <a:t>Třetí úroveň</a:t>
            </a:r>
          </a:p>
          <a:p>
            <a:pPr lvl="3"/>
            <a:r>
              <a:rPr lang="en-GB" smtClean="0"/>
              <a:t>Čtvrtá úroveň osnovy</a:t>
            </a:r>
          </a:p>
          <a:p>
            <a:pPr lvl="4"/>
            <a:r>
              <a:rPr lang="en-GB" smtClean="0"/>
              <a:t>Pátá úroveň osnovy</a:t>
            </a:r>
          </a:p>
          <a:p>
            <a:pPr lvl="4"/>
            <a:r>
              <a:rPr lang="en-GB" smtClean="0"/>
              <a:t>Šestá úroveň</a:t>
            </a:r>
          </a:p>
          <a:p>
            <a:pPr lvl="4"/>
            <a:r>
              <a:rPr lang="en-GB" smtClean="0"/>
              <a:t>Sedmá úroveň</a:t>
            </a:r>
          </a:p>
          <a:p>
            <a:pPr lvl="4"/>
            <a:r>
              <a:rPr lang="en-GB" smtClean="0"/>
              <a:t>Osmá úroveň textu</a:t>
            </a:r>
          </a:p>
          <a:p>
            <a:pPr lvl="4"/>
            <a:r>
              <a:rPr lang="en-GB" smtClean="0"/>
              <a:t>Devátá úroveň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85800" y="6248400"/>
            <a:ext cx="19034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8400"/>
            <a:ext cx="28940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86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7B7B6358-4781-444D-A2EE-44AE5BA69C61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číslo snímku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7F4A46F-838B-4606-835C-243DA8A1A981}" type="slidenum">
              <a:rPr lang="cs-CZ"/>
              <a:pPr/>
              <a:t>1</a:t>
            </a:fld>
            <a:endParaRPr lang="cs-CZ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63563"/>
            <a:ext cx="7772400" cy="1922462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000"/>
              <a:t/>
            </a:r>
            <a:br>
              <a:rPr lang="en-US" sz="4000"/>
            </a:b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785938"/>
            <a:ext cx="6119812" cy="5072062"/>
          </a:xfrm>
          <a:ln/>
        </p:spPr>
        <p:txBody>
          <a:bodyPr/>
          <a:lstStyle/>
          <a:p>
            <a:pPr algn="ctr"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cs-CZ" sz="3600" b="1"/>
              <a:t>Development of licencing system for AA in the Czech Republic</a:t>
            </a:r>
            <a:endParaRPr lang="en-US" sz="4400" b="1"/>
          </a:p>
          <a:p>
            <a:pPr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7200" b="1"/>
          </a:p>
          <a:p>
            <a:pPr algn="ctr"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zh-CN" b="1"/>
          </a:p>
          <a:p>
            <a:pPr algn="ctr"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zh-CN" sz="2400" b="1">
                <a:ea typeface="SimSun" pitchFamily="2" charset="-122"/>
              </a:rPr>
              <a:t>Petr Roth</a:t>
            </a:r>
            <a:endParaRPr lang="en-US" altLang="zh-CN" sz="4000" b="1">
              <a:ea typeface="SimSun" pitchFamily="2" charset="-122"/>
            </a:endParaRPr>
          </a:p>
          <a:p>
            <a:pPr algn="ctr"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zh-CN" sz="4000" b="1"/>
          </a:p>
          <a:p>
            <a:pPr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zh-CN" sz="1200">
              <a:latin typeface="Times New Roman" pitchFamily="18" charset="0"/>
              <a:ea typeface="SimSun" pitchFamily="2" charset="-122"/>
            </a:endParaRPr>
          </a:p>
          <a:p>
            <a:pPr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zh-CN" sz="1200">
              <a:latin typeface="Times New Roman" pitchFamily="18" charset="0"/>
              <a:ea typeface="SimSun" pitchFamily="2" charset="-122"/>
            </a:endParaRPr>
          </a:p>
          <a:p>
            <a:pPr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zh-CN" sz="1200">
                <a:latin typeface="Times New Roman" pitchFamily="18" charset="0"/>
                <a:ea typeface="SimSun" pitchFamily="2" charset="-122"/>
              </a:rPr>
              <a:t>This Project is funded by the European Union</a:t>
            </a:r>
            <a:endParaRPr lang="en-US" sz="120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58373" name="Afbeelding 32" descr="jau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6308725"/>
            <a:ext cx="590550" cy="381000"/>
          </a:xfrm>
          <a:prstGeom prst="rect">
            <a:avLst/>
          </a:prstGeom>
          <a:noFill/>
        </p:spPr>
      </p:pic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381000"/>
            <a:ext cx="3400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200">
                <a:solidFill>
                  <a:srgbClr val="000000"/>
                </a:solidFill>
                <a:ea typeface="SimSun" pitchFamily="2" charset="-122"/>
              </a:rPr>
              <a:t> 	                                      		             </a:t>
            </a:r>
            <a:r>
              <a:rPr lang="cs-CZ" sz="800">
                <a:solidFill>
                  <a:srgbClr val="000000"/>
                </a:solidFill>
              </a:rPr>
              <a:t> </a:t>
            </a:r>
            <a:endParaRPr lang="cs-CZ">
              <a:solidFill>
                <a:srgbClr val="000000"/>
              </a:solidFill>
            </a:endParaRPr>
          </a:p>
        </p:txBody>
      </p:sp>
      <p:pic>
        <p:nvPicPr>
          <p:cNvPr id="58375" name="Afbeelding 33" descr="HD_psc 4c CMY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308725"/>
            <a:ext cx="7524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4983163" y="6381750"/>
            <a:ext cx="4160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cs-CZ" altLang="zh-CN" sz="1000">
                <a:solidFill>
                  <a:schemeClr val="tx1"/>
                </a:solidFill>
              </a:rPr>
              <a:t>                 </a:t>
            </a:r>
            <a:r>
              <a:rPr lang="en-US" altLang="zh-CN" sz="1000">
                <a:solidFill>
                  <a:schemeClr val="tx1"/>
                </a:solidFill>
                <a:ea typeface="SimSun" pitchFamily="2" charset="-122"/>
              </a:rPr>
              <a:t>A project implemented by Human Dynamics Consortium</a:t>
            </a:r>
          </a:p>
        </p:txBody>
      </p:sp>
      <p:pic>
        <p:nvPicPr>
          <p:cNvPr id="5837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620713"/>
            <a:ext cx="47879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8" name="Obrázek 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333375"/>
            <a:ext cx="1008062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18A22B2-C65E-452F-BB1A-95567C3CD97F}" type="slidenum">
              <a:rPr lang="cs-CZ"/>
              <a:pPr/>
              <a:t>10</a:t>
            </a:fld>
            <a:endParaRPr lang="cs-CZ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539750" y="188913"/>
            <a:ext cx="7918450" cy="151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400">
                <a:solidFill>
                  <a:srgbClr val="000000"/>
                </a:solidFill>
                <a:latin typeface="Arial" charset="0"/>
              </a:rPr>
              <a:t>5. New AA licence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5800" y="1916113"/>
            <a:ext cx="7772400" cy="4681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anchored in Nature Protection Act from April 2004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conditions specified in ministerial decree from November 2004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licence </a:t>
            </a:r>
            <a:r>
              <a:rPr lang="en-US" sz="2800" b="1">
                <a:solidFill>
                  <a:srgbClr val="000000"/>
                </a:solidFill>
                <a:latin typeface="Arial Narrow" pitchFamily="34" charset="0"/>
              </a:rPr>
              <a:t>valid for 5 years</a:t>
            </a: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, no automatic renewal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2800" b="1">
                <a:solidFill>
                  <a:srgbClr val="000000"/>
                </a:solidFill>
                <a:latin typeface="Arial Narrow" pitchFamily="34" charset="0"/>
              </a:rPr>
              <a:t>Ministry is entitled to withdraw the licence for „repeated or significant breaching of law“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None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en-US" sz="2800">
              <a:solidFill>
                <a:srgbClr val="0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732966A-8E14-4B82-825B-4CE3E345867B}" type="slidenum">
              <a:rPr lang="cs-CZ"/>
              <a:pPr/>
              <a:t>11</a:t>
            </a:fld>
            <a:endParaRPr lang="cs-CZ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539750" y="188913"/>
            <a:ext cx="7918450" cy="151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4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836613"/>
            <a:ext cx="7772400" cy="5761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the first 4 LPs in November 2004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today </a:t>
            </a: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~</a:t>
            </a: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 45 LPs, </a:t>
            </a:r>
            <a:r>
              <a:rPr lang="cs-CZ" sz="2800" b="1">
                <a:solidFill>
                  <a:srgbClr val="000000"/>
                </a:solidFill>
                <a:latin typeface="Arial Narrow" pitchFamily="34" charset="0"/>
              </a:rPr>
              <a:t>1 licence withdrawn, several not renewed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number sufficient: just about 5%  of EIA need AA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exams approx. 4x a year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 b="1">
                <a:solidFill>
                  <a:srgbClr val="000000"/>
                </a:solidFill>
                <a:latin typeface="Arial Narrow" pitchFamily="34" charset="0"/>
              </a:rPr>
              <a:t>exams very difficult to pass → level of LP kept high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 b="1">
                <a:solidFill>
                  <a:srgbClr val="000000"/>
                </a:solidFill>
                <a:latin typeface="Arial Narrow" pitchFamily="34" charset="0"/>
              </a:rPr>
              <a:t>regular communication between Ministry and LPs</a:t>
            </a: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: meeting once a year, experience exchange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Ministry </a:t>
            </a:r>
            <a:r>
              <a:rPr lang="cs-CZ" sz="2800" b="1">
                <a:solidFill>
                  <a:srgbClr val="000000"/>
                </a:solidFill>
                <a:latin typeface="Arial Narrow" pitchFamily="34" charset="0"/>
              </a:rPr>
              <a:t>checking the quality</a:t>
            </a: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 of LP work</a:t>
            </a: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Ministry </a:t>
            </a:r>
            <a:r>
              <a:rPr lang="cs-CZ" sz="2800" b="1">
                <a:solidFill>
                  <a:srgbClr val="000000"/>
                </a:solidFill>
                <a:latin typeface="Arial Narrow" pitchFamily="34" charset="0"/>
              </a:rPr>
              <a:t>providing guidelines</a:t>
            </a: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 for both LPs and authorities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EAFADB3-74E0-42DB-8303-5EEC4187F640}" type="slidenum">
              <a:rPr lang="cs-CZ"/>
              <a:pPr/>
              <a:t>2</a:t>
            </a:fld>
            <a:endParaRPr lang="cs-CZ"/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400">
                <a:solidFill>
                  <a:srgbClr val="000000"/>
                </a:solidFill>
                <a:latin typeface="Arial" charset="0"/>
              </a:rPr>
              <a:t>Process in CZ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6550" indent="-336550">
              <a:spcBef>
                <a:spcPts val="9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 dirty="0">
                <a:solidFill>
                  <a:srgbClr val="000000"/>
                </a:solidFill>
                <a:latin typeface="Arial Narrow" pitchFamily="34" charset="0"/>
              </a:rPr>
              <a:t>AA </a:t>
            </a:r>
            <a:r>
              <a:rPr lang="cs-CZ" sz="2800" dirty="0" err="1">
                <a:solidFill>
                  <a:srgbClr val="000000"/>
                </a:solidFill>
                <a:latin typeface="Arial Narrow" pitchFamily="34" charset="0"/>
              </a:rPr>
              <a:t>integrated</a:t>
            </a:r>
            <a:r>
              <a:rPr lang="cs-CZ" sz="2800" dirty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cs-CZ" sz="2800" dirty="0" err="1">
                <a:solidFill>
                  <a:srgbClr val="000000"/>
                </a:solidFill>
                <a:latin typeface="Arial Narrow" pitchFamily="34" charset="0"/>
              </a:rPr>
              <a:t>into</a:t>
            </a:r>
            <a:r>
              <a:rPr lang="cs-CZ" sz="2800" dirty="0">
                <a:solidFill>
                  <a:srgbClr val="000000"/>
                </a:solidFill>
                <a:latin typeface="Arial Narrow" pitchFamily="34" charset="0"/>
              </a:rPr>
              <a:t> EIA/SEA</a:t>
            </a:r>
          </a:p>
          <a:p>
            <a:pPr marL="336550" indent="-336550">
              <a:spcBef>
                <a:spcPts val="900"/>
              </a:spcBef>
              <a:buFont typeface="Arial Narrow" pitchFamily="34" charset="0"/>
              <a:buNone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cs-CZ" sz="2800" dirty="0">
              <a:solidFill>
                <a:srgbClr val="000000"/>
              </a:solidFill>
              <a:latin typeface="Arial Narrow" pitchFamily="34" charset="0"/>
            </a:endParaRPr>
          </a:p>
          <a:p>
            <a:pPr marL="336550" indent="-336550">
              <a:spcBef>
                <a:spcPts val="9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 dirty="0" err="1">
                <a:solidFill>
                  <a:srgbClr val="000000"/>
                </a:solidFill>
                <a:latin typeface="Arial Narrow" pitchFamily="34" charset="0"/>
              </a:rPr>
              <a:t>it</a:t>
            </a:r>
            <a:r>
              <a:rPr lang="cs-CZ" sz="2800" dirty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cs-CZ" sz="2800" dirty="0" err="1" smtClean="0">
                <a:solidFill>
                  <a:srgbClr val="000000"/>
                </a:solidFill>
                <a:latin typeface="Arial Narrow" pitchFamily="34" charset="0"/>
              </a:rPr>
              <a:t>always</a:t>
            </a:r>
            <a:r>
              <a:rPr lang="cs-CZ" sz="28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en-GB" sz="2800" dirty="0" smtClean="0">
                <a:solidFill>
                  <a:srgbClr val="000000"/>
                </a:solidFill>
                <a:latin typeface="Arial Narrow" pitchFamily="34" charset="0"/>
              </a:rPr>
              <a:t>has </a:t>
            </a:r>
            <a:r>
              <a:rPr lang="cs-CZ" sz="2800" dirty="0" err="1" smtClean="0">
                <a:solidFill>
                  <a:srgbClr val="000000"/>
                </a:solidFill>
                <a:latin typeface="Arial Narrow" pitchFamily="34" charset="0"/>
              </a:rPr>
              <a:t>its</a:t>
            </a:r>
            <a:r>
              <a:rPr lang="cs-CZ" sz="28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cs-CZ" sz="2800" b="1" dirty="0" err="1">
                <a:solidFill>
                  <a:srgbClr val="000000"/>
                </a:solidFill>
                <a:latin typeface="Arial Narrow" pitchFamily="34" charset="0"/>
              </a:rPr>
              <a:t>clearly</a:t>
            </a:r>
            <a:r>
              <a:rPr lang="cs-CZ" sz="2800" b="1" dirty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cs-CZ" sz="2800" b="1" dirty="0" err="1">
                <a:solidFill>
                  <a:srgbClr val="000000"/>
                </a:solidFill>
                <a:latin typeface="Arial Narrow" pitchFamily="34" charset="0"/>
              </a:rPr>
              <a:t>identifiable</a:t>
            </a:r>
            <a:r>
              <a:rPr lang="cs-CZ" sz="2800" b="1" dirty="0">
                <a:solidFill>
                  <a:srgbClr val="000000"/>
                </a:solidFill>
                <a:latin typeface="Arial Narrow" pitchFamily="34" charset="0"/>
              </a:rPr>
              <a:t> (</a:t>
            </a:r>
            <a:r>
              <a:rPr lang="cs-CZ" sz="2800" b="1" dirty="0" err="1">
                <a:solidFill>
                  <a:srgbClr val="000000"/>
                </a:solidFill>
                <a:latin typeface="Arial Narrow" pitchFamily="34" charset="0"/>
              </a:rPr>
              <a:t>separate</a:t>
            </a:r>
            <a:r>
              <a:rPr lang="cs-CZ" sz="2800" b="1" dirty="0">
                <a:solidFill>
                  <a:srgbClr val="000000"/>
                </a:solidFill>
                <a:latin typeface="Arial Narrow" pitchFamily="34" charset="0"/>
              </a:rPr>
              <a:t>) part</a:t>
            </a:r>
          </a:p>
          <a:p>
            <a:pPr marL="336550" indent="-336550">
              <a:spcBef>
                <a:spcPts val="900"/>
              </a:spcBef>
              <a:buFont typeface="Arial Narrow" pitchFamily="34" charset="0"/>
              <a:buNone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cs-CZ" sz="2800" b="1" dirty="0">
              <a:solidFill>
                <a:srgbClr val="000000"/>
              </a:solidFill>
              <a:latin typeface="Arial Narrow" pitchFamily="34" charset="0"/>
            </a:endParaRPr>
          </a:p>
          <a:p>
            <a:pPr marL="336550" indent="-336550">
              <a:spcBef>
                <a:spcPts val="9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 dirty="0" err="1">
                <a:solidFill>
                  <a:srgbClr val="000000"/>
                </a:solidFill>
                <a:latin typeface="Arial Narrow" pitchFamily="34" charset="0"/>
              </a:rPr>
              <a:t>its</a:t>
            </a:r>
            <a:r>
              <a:rPr lang="cs-CZ" sz="2800" dirty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cs-CZ" sz="2800" dirty="0" err="1">
                <a:solidFill>
                  <a:srgbClr val="000000"/>
                </a:solidFill>
                <a:latin typeface="Arial Narrow" pitchFamily="34" charset="0"/>
              </a:rPr>
              <a:t>outcomes</a:t>
            </a:r>
            <a:r>
              <a:rPr lang="cs-CZ" sz="2800" dirty="0">
                <a:solidFill>
                  <a:srgbClr val="000000"/>
                </a:solidFill>
                <a:latin typeface="Arial Narrow" pitchFamily="34" charset="0"/>
              </a:rPr>
              <a:t> (</a:t>
            </a:r>
            <a:r>
              <a:rPr lang="cs-CZ" sz="2800" dirty="0" err="1">
                <a:solidFill>
                  <a:srgbClr val="000000"/>
                </a:solidFill>
                <a:latin typeface="Arial Narrow" pitchFamily="34" charset="0"/>
              </a:rPr>
              <a:t>contrary</a:t>
            </a:r>
            <a:r>
              <a:rPr lang="cs-CZ" sz="2800" dirty="0">
                <a:solidFill>
                  <a:srgbClr val="000000"/>
                </a:solidFill>
                <a:latin typeface="Arial Narrow" pitchFamily="34" charset="0"/>
              </a:rPr>
              <a:t> to EIA/SEA) are </a:t>
            </a:r>
            <a:r>
              <a:rPr lang="cs-CZ" sz="2800" dirty="0" err="1">
                <a:solidFill>
                  <a:srgbClr val="000000"/>
                </a:solidFill>
                <a:latin typeface="Arial Narrow" pitchFamily="34" charset="0"/>
              </a:rPr>
              <a:t>binding</a:t>
            </a:r>
            <a:endParaRPr lang="cs-CZ" sz="2800" dirty="0">
              <a:solidFill>
                <a:srgbClr val="0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DC1DE18-CF2F-4448-840D-0139FB7ACC0A}" type="slidenum">
              <a:rPr lang="cs-CZ"/>
              <a:pPr/>
              <a:t>3</a:t>
            </a:fld>
            <a:endParaRPr lang="cs-CZ"/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400">
                <a:solidFill>
                  <a:srgbClr val="000000"/>
                </a:solidFill>
                <a:latin typeface="Arial" charset="0"/>
              </a:rPr>
              <a:t>But who should be the assessors for AA?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85800" y="1981200"/>
            <a:ext cx="7772400" cy="4276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6550" indent="-336550">
              <a:spcBef>
                <a:spcPts val="900"/>
              </a:spcBef>
              <a:buClrTx/>
              <a:buSzTx/>
              <a:buFontTx/>
              <a:buNone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cs-CZ" sz="2800">
              <a:solidFill>
                <a:srgbClr val="0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9DA0D4F-E455-4419-A8CE-2C3BF42A3995}" type="slidenum">
              <a:rPr lang="cs-CZ"/>
              <a:pPr/>
              <a:t>4</a:t>
            </a:fld>
            <a:endParaRPr lang="cs-CZ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400">
                <a:solidFill>
                  <a:srgbClr val="000000"/>
                </a:solidFill>
                <a:latin typeface="Arial" charset="0"/>
              </a:rPr>
              <a:t>1. What (object of AA)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11188" y="1916113"/>
            <a:ext cx="7772400" cy="4681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900"/>
              </a:spcBef>
              <a:buFont typeface="Times New Roman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site integrity</a:t>
            </a:r>
          </a:p>
          <a:p>
            <a:pPr>
              <a:spcBef>
                <a:spcPts val="900"/>
              </a:spcBef>
              <a:buFont typeface="Times New Roman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 indicators of site integrity: target features</a:t>
            </a:r>
          </a:p>
          <a:p>
            <a:pPr>
              <a:spcBef>
                <a:spcPts val="900"/>
              </a:spcBef>
              <a:buFont typeface="Times New Roman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 what are the target features?</a:t>
            </a:r>
          </a:p>
          <a:p>
            <a:pPr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800">
              <a:solidFill>
                <a:srgbClr val="000000"/>
              </a:solidFill>
              <a:latin typeface="Arial Narrow" pitchFamily="34" charset="0"/>
            </a:endParaRPr>
          </a:p>
          <a:p>
            <a:pPr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Target features  = diverse habitat types and species =</a:t>
            </a:r>
          </a:p>
          <a:p>
            <a:pPr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components of complex ecosystems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7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2" dur="5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7" dur="5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B6E8676-5EBF-4C45-BD03-7E211978D03E}" type="slidenum">
              <a:rPr lang="cs-CZ"/>
              <a:pPr/>
              <a:t>5</a:t>
            </a:fld>
            <a:endParaRPr lang="cs-CZ"/>
          </a:p>
        </p:txBody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400">
                <a:solidFill>
                  <a:srgbClr val="000000"/>
                </a:solidFill>
                <a:latin typeface="Arial" charset="0"/>
              </a:rPr>
              <a:t>1. Object of AA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11188" y="1916113"/>
            <a:ext cx="7772400" cy="4681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Ecosystems display complex relationships between:</a:t>
            </a:r>
          </a:p>
          <a:p>
            <a:pPr>
              <a:spcBef>
                <a:spcPts val="900"/>
              </a:spcBef>
              <a:buFont typeface="Times New Roman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 habitats and species within the site</a:t>
            </a:r>
          </a:p>
          <a:p>
            <a:pPr>
              <a:spcBef>
                <a:spcPts val="900"/>
              </a:spcBef>
              <a:buFont typeface="Times New Roman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 habitats and species outside the site</a:t>
            </a:r>
          </a:p>
          <a:p>
            <a:pPr>
              <a:spcBef>
                <a:spcPts val="900"/>
              </a:spcBef>
              <a:buFont typeface="Times New Roman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 links to hydrology, pedology, geoglogy inside as well as outside the site</a:t>
            </a:r>
          </a:p>
          <a:p>
            <a:pPr>
              <a:spcBef>
                <a:spcPts val="900"/>
              </a:spcBef>
              <a:buFont typeface="Times New Roman" pitchFamily="18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 sometimes very complex behavioral patterns of (animal) species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7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2DDF633-0B53-4876-8266-0CFFF631F28F}" type="slidenum">
              <a:rPr lang="cs-CZ"/>
              <a:pPr/>
              <a:t>6</a:t>
            </a:fld>
            <a:endParaRPr lang="cs-CZ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685800" y="463550"/>
            <a:ext cx="7772400" cy="1435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400">
                <a:solidFill>
                  <a:srgbClr val="000000"/>
                </a:solidFill>
                <a:latin typeface="Arial" charset="0"/>
              </a:rPr>
              <a:t>2. What does this imply?</a:t>
            </a:r>
            <a:endParaRPr lang="cs-CZ" sz="4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11188" y="2060575"/>
            <a:ext cx="7772400" cy="4537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3600">
              <a:solidFill>
                <a:srgbClr val="000000"/>
              </a:solidFill>
              <a:latin typeface="Arial Narrow" pitchFamily="34" charset="0"/>
            </a:endParaRPr>
          </a:p>
          <a:p>
            <a:pPr>
              <a:lnSpc>
                <a:spcPct val="9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AA can only be carried out by persons capable of understanding</a:t>
            </a: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 all</a:t>
            </a: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en-US" sz="2800" b="1">
                <a:solidFill>
                  <a:srgbClr val="000000"/>
                </a:solidFill>
                <a:latin typeface="Arial Narrow" pitchFamily="34" charset="0"/>
              </a:rPr>
              <a:t>ecological </a:t>
            </a:r>
            <a:r>
              <a:rPr lang="cs-CZ" sz="2800" b="1">
                <a:solidFill>
                  <a:srgbClr val="000000"/>
                </a:solidFill>
                <a:latin typeface="Arial Narrow" pitchFamily="34" charset="0"/>
              </a:rPr>
              <a:t>linkages</a:t>
            </a:r>
          </a:p>
          <a:p>
            <a:pPr>
              <a:lnSpc>
                <a:spcPct val="9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600">
                <a:solidFill>
                  <a:srgbClr val="000000"/>
                </a:solidFill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2D47EAA-C417-4666-96E0-8DFACDE094C9}" type="slidenum">
              <a:rPr lang="cs-CZ"/>
              <a:pPr/>
              <a:t>7</a:t>
            </a:fld>
            <a:endParaRPr lang="cs-CZ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400">
                <a:solidFill>
                  <a:srgbClr val="000000"/>
                </a:solidFill>
                <a:latin typeface="Arial" charset="0"/>
              </a:rPr>
              <a:t>3. Fields of knowledge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4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11188" y="2060575"/>
            <a:ext cx="8208962" cy="4537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6550" indent="-336550">
              <a:spcBef>
                <a:spcPts val="9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Such persons need to meet following </a:t>
            </a:r>
            <a:r>
              <a:rPr lang="en-US" sz="2800" b="1">
                <a:solidFill>
                  <a:srgbClr val="000000"/>
                </a:solidFill>
                <a:latin typeface="Arial Narrow" pitchFamily="34" charset="0"/>
              </a:rPr>
              <a:t>conditions:</a:t>
            </a:r>
          </a:p>
          <a:p>
            <a:pPr marL="336550" indent="-336550">
              <a:spcBef>
                <a:spcPts val="900"/>
              </a:spcBef>
              <a:buFont typeface="Arial Narrow" pitchFamily="34" charset="0"/>
              <a:buChar char="-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sz="2800" b="1">
                <a:solidFill>
                  <a:schemeClr val="tx1"/>
                </a:solidFill>
                <a:latin typeface="Arial Narrow" pitchFamily="34" charset="0"/>
              </a:rPr>
              <a:t>ecological education</a:t>
            </a:r>
          </a:p>
          <a:p>
            <a:pPr marL="336550" indent="-336550">
              <a:spcBef>
                <a:spcPts val="900"/>
              </a:spcBef>
              <a:buFont typeface="Arial Narrow" pitchFamily="34" charset="0"/>
              <a:buChar char="-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h</a:t>
            </a: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igh technical </a:t>
            </a: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profile</a:t>
            </a:r>
            <a:endParaRPr lang="en-US" sz="2800">
              <a:solidFill>
                <a:srgbClr val="000000"/>
              </a:solidFill>
              <a:latin typeface="Arial Narrow" pitchFamily="34" charset="0"/>
            </a:endParaRPr>
          </a:p>
          <a:p>
            <a:pPr marL="336550" indent="-336550">
              <a:spcBef>
                <a:spcPts val="900"/>
              </a:spcBef>
              <a:buFont typeface="Arial Narrow" pitchFamily="34" charset="0"/>
              <a:buChar char="-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knowledge of AA – EIA – SEA legislation</a:t>
            </a:r>
            <a:endParaRPr lang="en-US" sz="2800">
              <a:solidFill>
                <a:srgbClr val="000000"/>
              </a:solidFill>
              <a:latin typeface="Arial Narrow" pitchFamily="34" charset="0"/>
            </a:endParaRPr>
          </a:p>
          <a:p>
            <a:pPr marL="336550" indent="-336550">
              <a:spcBef>
                <a:spcPts val="900"/>
              </a:spcBef>
              <a:buFont typeface="Arial Narrow" pitchFamily="34" charset="0"/>
              <a:buChar char="-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knowledge of</a:t>
            </a: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 proces</a:t>
            </a: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ses in public administration</a:t>
            </a:r>
          </a:p>
          <a:p>
            <a:pPr marL="336550" indent="-336550">
              <a:spcBef>
                <a:spcPts val="900"/>
              </a:spcBef>
              <a:buFont typeface="Arial Narrow" pitchFamily="34" charset="0"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en-US" sz="2800">
              <a:solidFill>
                <a:srgbClr val="0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2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7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2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7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03541BF-1EDF-4B5F-8DD0-2DC352800643}" type="slidenum">
              <a:rPr lang="cs-CZ"/>
              <a:pPr/>
              <a:t>8</a:t>
            </a:fld>
            <a:endParaRPr lang="cs-CZ"/>
          </a:p>
        </p:txBody>
      </p:sp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395288" y="404813"/>
            <a:ext cx="8353425" cy="1944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000">
                <a:solidFill>
                  <a:srgbClr val="000000"/>
                </a:solidFill>
                <a:latin typeface="Arial" charset="0"/>
              </a:rPr>
              <a:t>4. Who (utilization of existing licences for EIA/SEA)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684213" y="2420938"/>
            <a:ext cx="7772400" cy="4287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6550" indent="-336550">
              <a:spcBef>
                <a:spcPts val="7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cs-CZ" sz="2800">
                <a:solidFill>
                  <a:srgbClr val="000000"/>
                </a:solidFill>
                <a:latin typeface="Arial Narrow" pitchFamily="34" charset="0"/>
              </a:rPr>
              <a:t>2004: ~ </a:t>
            </a: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535  licensed persons (LP) for EIA/SEA (system in place since 1992)</a:t>
            </a:r>
          </a:p>
          <a:p>
            <a:pPr marL="336550" indent="-336550">
              <a:spcBef>
                <a:spcPts val="7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conditions: university education, passing exam</a:t>
            </a:r>
          </a:p>
          <a:p>
            <a:pPr marL="336550" indent="-336550">
              <a:spcBef>
                <a:spcPts val="7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~ 360 LP, i.e., 70 %, were engineers (technological education) – most of them never heard about ecology </a:t>
            </a:r>
          </a:p>
          <a:p>
            <a:pPr marL="336550" indent="-336550">
              <a:spcBef>
                <a:spcPts val="7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the rest  – i.e., j. ~</a:t>
            </a:r>
            <a:r>
              <a:rPr lang="en-US"/>
              <a:t> </a:t>
            </a: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30 % - did not necessarily possess ecological education: chemists, geographers, teachers etc.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2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BACF388-8EAB-4E4F-99DA-BCAB7FF399D3}" type="slidenum">
              <a:rPr lang="cs-CZ"/>
              <a:pPr/>
              <a:t>9</a:t>
            </a:fld>
            <a:endParaRPr lang="cs-CZ"/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95288" y="404813"/>
            <a:ext cx="8353425" cy="1944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4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4213" y="2420938"/>
            <a:ext cx="7772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consequence: just a minority of LP had ecological education  </a:t>
            </a:r>
          </a:p>
          <a:p>
            <a:pPr marL="336550" indent="-336550">
              <a:spcBef>
                <a:spcPts val="800"/>
              </a:spcBef>
              <a:buClrTx/>
              <a:buSzTx/>
              <a:buFontTx/>
              <a:buNone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en-US" sz="2800">
              <a:solidFill>
                <a:srgbClr val="000000"/>
              </a:solidFill>
              <a:latin typeface="Arial Narrow" pitchFamily="34" charset="0"/>
            </a:endParaRPr>
          </a:p>
          <a:p>
            <a:pPr marL="336550" indent="-336550">
              <a:spcBef>
                <a:spcPts val="800"/>
              </a:spcBef>
              <a:buFont typeface="Arial Narrow" pitchFamily="34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2800" b="1">
                <a:solidFill>
                  <a:srgbClr val="000000"/>
                </a:solidFill>
                <a:latin typeface="Arial Narrow" pitchFamily="34" charset="0"/>
              </a:rPr>
              <a:t>conclusion</a:t>
            </a:r>
            <a:r>
              <a:rPr lang="en-US" sz="2800">
                <a:solidFill>
                  <a:srgbClr val="000000"/>
                </a:solidFill>
                <a:latin typeface="Arial Narrow" pitchFamily="34" charset="0"/>
              </a:rPr>
              <a:t>: EIA/SEA licensing was of no use for AA  → </a:t>
            </a:r>
            <a:r>
              <a:rPr lang="en-US" sz="2800" b="1">
                <a:solidFill>
                  <a:schemeClr val="tx1"/>
                </a:solidFill>
                <a:latin typeface="Arial Narrow" pitchFamily="34" charset="0"/>
              </a:rPr>
              <a:t>→ </a:t>
            </a: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en-US" sz="2800" b="1">
                <a:solidFill>
                  <a:schemeClr val="tx1"/>
                </a:solidFill>
                <a:latin typeface="Arial Narrow" pitchFamily="34" charset="0"/>
              </a:rPr>
              <a:t>necessity </a:t>
            </a:r>
            <a:r>
              <a:rPr lang="cs-CZ" sz="2800" b="1">
                <a:solidFill>
                  <a:schemeClr val="tx1"/>
                </a:solidFill>
                <a:latin typeface="Arial Narrow" pitchFamily="34" charset="0"/>
              </a:rPr>
              <a:t>for</a:t>
            </a:r>
            <a:r>
              <a:rPr lang="en-US" sz="2800" b="1">
                <a:solidFill>
                  <a:schemeClr val="tx1"/>
                </a:solidFill>
                <a:latin typeface="Arial Narrow" pitchFamily="34" charset="0"/>
              </a:rPr>
              <a:t> new licen</a:t>
            </a:r>
            <a:r>
              <a:rPr lang="cs-CZ" sz="2800" b="1">
                <a:solidFill>
                  <a:schemeClr val="tx1"/>
                </a:solidFill>
                <a:latin typeface="Arial Narrow" pitchFamily="34" charset="0"/>
              </a:rPr>
              <a:t>s</a:t>
            </a:r>
            <a:r>
              <a:rPr lang="en-US" sz="2800" b="1">
                <a:solidFill>
                  <a:schemeClr val="tx1"/>
                </a:solidFill>
                <a:latin typeface="Arial Narrow" pitchFamily="34" charset="0"/>
              </a:rPr>
              <a:t>ing system</a:t>
            </a:r>
          </a:p>
          <a:p>
            <a:pPr marL="336550" indent="-336550">
              <a:spcBef>
                <a:spcPts val="800"/>
              </a:spcBef>
              <a:buClrTx/>
              <a:buSzTx/>
              <a:buFontTx/>
              <a:buNone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en-US" sz="320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ýchozí návrh">
      <a:majorFont>
        <a:latin typeface="Arial"/>
        <a:ea typeface="MS Gothic"/>
        <a:cs typeface=""/>
      </a:majorFont>
      <a:minorFont>
        <a:latin typeface="Arial Narrow"/>
        <a:ea typeface="MS Gothic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S Gothic" pitchFamily="49" charset="-128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2353</TotalTime>
  <Words>456</Words>
  <Application>Microsoft Office PowerPoint</Application>
  <PresentationFormat>Předvádění na obrazovce (4:3)</PresentationFormat>
  <Paragraphs>74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Výchozí návrh</vt:lpstr>
      <vt:lpstr>  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martin</cp:lastModifiedBy>
  <cp:revision>193</cp:revision>
  <cp:lastPrinted>2004-11-17T18:27:25Z</cp:lastPrinted>
  <dcterms:created xsi:type="dcterms:W3CDTF">1601-01-01T00:00:00Z</dcterms:created>
  <dcterms:modified xsi:type="dcterms:W3CDTF">2014-10-31T07:45:10Z</dcterms:modified>
</cp:coreProperties>
</file>