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0"/>
  </p:notesMasterIdLst>
  <p:sldIdLst>
    <p:sldId id="323" r:id="rId2"/>
    <p:sldId id="320" r:id="rId3"/>
    <p:sldId id="321" r:id="rId4"/>
    <p:sldId id="300" r:id="rId5"/>
    <p:sldId id="322" r:id="rId6"/>
    <p:sldId id="324" r:id="rId7"/>
    <p:sldId id="325" r:id="rId8"/>
    <p:sldId id="326" r:id="rId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425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8115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0163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6131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2211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6307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8355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8355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E7E5E4-9327-4542-A5CD-1BA267FEDDD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59EA018-1095-4986-975C-3AC6DE77C64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0338" y="463550"/>
            <a:ext cx="1941512" cy="56261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2138" cy="56261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457496-C45F-4E50-9EE1-51E649BB6D2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6050" cy="143351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898650" cy="4508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89250" cy="4508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898650" cy="450850"/>
          </a:xfrm>
        </p:spPr>
        <p:txBody>
          <a:bodyPr/>
          <a:lstStyle>
            <a:lvl1pPr>
              <a:defRPr/>
            </a:lvl1pPr>
          </a:lstStyle>
          <a:p>
            <a:fld id="{F7018B24-4920-4353-8735-E24062AFE9B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3D88E3-FD24-4420-8129-3F70D6E1AEF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BCA504-BBB9-4D28-8A85-68410E8734F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B76A247-277C-45F5-8676-4C41E9395B9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F4A0F5-BA0E-467A-9431-85C499719F9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4CEDD2-7206-45AB-B8A2-82B496B3892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C433A0-983F-4262-9CFC-0491FEA1939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C68073-C5B6-4E7B-A2F6-121BB480E15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98714E4-CB03-4A97-8AD6-57FABB89BB2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AB210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605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6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86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92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86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DF98BF57-59F9-4690-959D-847543ACC28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E236CAA-B830-42A1-A92E-CE943D7B1416}" type="slidenum">
              <a:rPr lang="cs-CZ"/>
              <a:pPr/>
              <a:t>1</a:t>
            </a:fld>
            <a:endParaRPr lang="cs-CZ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63563"/>
            <a:ext cx="7772400" cy="19224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/>
              <a:t/>
            </a:r>
            <a:br>
              <a:rPr lang="cs-CZ" sz="4000"/>
            </a:br>
            <a:r>
              <a:rPr lang="cs-CZ" sz="4000"/>
              <a:t/>
            </a:r>
            <a:br>
              <a:rPr lang="cs-CZ" sz="4000"/>
            </a:br>
            <a:endParaRPr lang="en-US" sz="400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785938"/>
            <a:ext cx="6119812" cy="5072062"/>
          </a:xfrm>
          <a:ln/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4800" b="1"/>
              <a:t>Possible models of interrelationship between AA and EIA/SEA</a:t>
            </a:r>
          </a:p>
          <a:p>
            <a:pPr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4800" b="1"/>
          </a:p>
          <a:p>
            <a:pPr>
              <a:lnSpc>
                <a:spcPct val="9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8800" b="1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zh-CN" sz="1000">
                <a:latin typeface="Times New Roman" pitchFamily="18" charset="0"/>
                <a:ea typeface="SimSun" pitchFamily="2" charset="-122"/>
              </a:rPr>
              <a:t>This Project is funded by the European Union</a:t>
            </a:r>
            <a:endParaRPr lang="cs-CZ" sz="10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223237" name="Afbeelding 32" descr="jau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6308725"/>
            <a:ext cx="590550" cy="381000"/>
          </a:xfrm>
          <a:prstGeom prst="rect">
            <a:avLst/>
          </a:prstGeom>
          <a:noFill/>
        </p:spPr>
      </p:pic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0" y="381000"/>
            <a:ext cx="3400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solidFill>
                  <a:srgbClr val="000000"/>
                </a:solidFill>
                <a:ea typeface="SimSun" pitchFamily="2" charset="-122"/>
              </a:rPr>
              <a:t> 	                                      		             </a:t>
            </a:r>
            <a:r>
              <a:rPr lang="cs-CZ" sz="800">
                <a:solidFill>
                  <a:srgbClr val="000000"/>
                </a:solidFill>
              </a:rPr>
              <a:t> </a:t>
            </a:r>
            <a:endParaRPr lang="cs-CZ">
              <a:solidFill>
                <a:srgbClr val="000000"/>
              </a:solidFill>
            </a:endParaRPr>
          </a:p>
        </p:txBody>
      </p:sp>
      <p:pic>
        <p:nvPicPr>
          <p:cNvPr id="223239" name="Afbeelding 33" descr="HD_psc 4c 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308725"/>
            <a:ext cx="752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240" name="Rectangle 8"/>
          <p:cNvSpPr>
            <a:spLocks noChangeArrowheads="1"/>
          </p:cNvSpPr>
          <p:nvPr/>
        </p:nvSpPr>
        <p:spPr bwMode="auto">
          <a:xfrm>
            <a:off x="4983163" y="6381750"/>
            <a:ext cx="4160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 altLang="zh-CN" sz="1000">
                <a:solidFill>
                  <a:schemeClr val="tx1"/>
                </a:solidFill>
              </a:rPr>
              <a:t>                 </a:t>
            </a:r>
            <a:r>
              <a:rPr lang="en-US" altLang="zh-CN" sz="1000">
                <a:solidFill>
                  <a:schemeClr val="tx1"/>
                </a:solidFill>
                <a:ea typeface="SimSun" pitchFamily="2" charset="-122"/>
              </a:rPr>
              <a:t>A project implemented by Human Dynamics Consortium</a:t>
            </a:r>
          </a:p>
        </p:txBody>
      </p:sp>
      <p:pic>
        <p:nvPicPr>
          <p:cNvPr id="2232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620713"/>
            <a:ext cx="47879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42" name="Obrázek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333375"/>
            <a:ext cx="1008062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240CEDC-519E-4FCD-9CDF-D59D793A5180}" type="slidenum">
              <a:rPr lang="cs-CZ"/>
              <a:pPr/>
              <a:t>2</a:t>
            </a:fld>
            <a:endParaRPr lang="cs-CZ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000"/>
              <a:t>Interrelationship between EIA/SEA and AA</a:t>
            </a:r>
            <a:r>
              <a:rPr lang="cs-CZ" sz="4000"/>
              <a:t> - prerequisites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cs-CZ" altLang="zh-CN" sz="9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9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it must be secured that: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AA outcome is binding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nature protection authorities are fully involved in the process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b="1">
                <a:latin typeface="Arial" charset="0"/>
              </a:rPr>
              <a:t>AA scope is not limited by the scope of EIA/SEA</a:t>
            </a:r>
            <a:endParaRPr lang="cs-CZ" altLang="zh-CN" sz="2800" b="1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9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How to reach the latter?</a:t>
            </a:r>
          </a:p>
        </p:txBody>
      </p:sp>
      <p:pic>
        <p:nvPicPr>
          <p:cNvPr id="21709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5A15F96-F561-4633-8C67-A76E574F25D6}" type="slidenum">
              <a:rPr lang="cs-CZ"/>
              <a:pPr/>
              <a:t>3</a:t>
            </a:fld>
            <a:endParaRPr lang="cs-CZ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000"/>
              <a:t>Interrelationship between EIA/SEA and AA</a:t>
            </a:r>
            <a:endParaRPr lang="cs-CZ" sz="4000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8974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Ideal solution: </a:t>
            </a: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merge AA and EIA/SEA in all cases where EIA or SEA are binding</a:t>
            </a:r>
            <a:endParaRPr lang="cs-CZ" altLang="zh-CN" sz="2800">
              <a:latin typeface="Arial" charset="0"/>
            </a:endParaRPr>
          </a:p>
          <a:p>
            <a:pPr marL="336550" indent="-336550">
              <a:buFont typeface="Times New Roman" pitchFamily="18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establish separate AA procedure for plans &amp; projects not subject to EIA/SEA</a:t>
            </a:r>
            <a:endParaRPr lang="cs-CZ" altLang="zh-CN" sz="2800">
              <a:latin typeface="Arial" charset="0"/>
            </a:endParaRPr>
          </a:p>
          <a:p>
            <a:pPr marL="336550" indent="-336550"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9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cs-CZ" altLang="zh-CN" sz="2800">
                <a:latin typeface="Arial" charset="0"/>
              </a:rPr>
              <a:t>b</a:t>
            </a:r>
            <a:r>
              <a:rPr lang="en-US" altLang="zh-CN" sz="2800">
                <a:latin typeface="Arial" charset="0"/>
              </a:rPr>
              <a:t>ut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9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ensure that the rules and conditions of AA are identical in both procedures</a:t>
            </a:r>
            <a:r>
              <a:rPr lang="en-US" altLang="zh-CN" b="1">
                <a:solidFill>
                  <a:schemeClr val="tx1"/>
                </a:solidFill>
                <a:ea typeface="SimSun" pitchFamily="2" charset="-122"/>
              </a:rPr>
              <a:t>!</a:t>
            </a:r>
          </a:p>
        </p:txBody>
      </p:sp>
      <p:pic>
        <p:nvPicPr>
          <p:cNvPr id="219140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0B35493-4C9D-459E-84C1-5FB41B428DC1}" type="slidenum">
              <a:rPr lang="cs-CZ"/>
              <a:pPr/>
              <a:t>4</a:t>
            </a:fld>
            <a:endParaRPr lang="cs-CZ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Other models of AA administration</a:t>
            </a:r>
            <a:endParaRPr lang="cs-CZ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>
                <a:latin typeface="Arial" charset="0"/>
              </a:rPr>
              <a:t>1) specific, separate AA procedure for all plans &amp; projects requiring AA</a:t>
            </a:r>
            <a:endParaRPr lang="cs-CZ" altLang="zh-CN" sz="2800" dirty="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>
                <a:latin typeface="Arial" charset="0"/>
              </a:rPr>
              <a:t>(+) full control of nature protection authorities, </a:t>
            </a:r>
            <a:r>
              <a:rPr lang="cs-CZ" altLang="zh-CN" sz="2800" dirty="0" err="1">
                <a:latin typeface="Arial" charset="0"/>
              </a:rPr>
              <a:t>less</a:t>
            </a:r>
            <a:r>
              <a:rPr lang="en-US" altLang="zh-CN" sz="2800" dirty="0">
                <a:latin typeface="Arial" charset="0"/>
              </a:rPr>
              <a:t> violation of law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>
                <a:latin typeface="Arial" charset="0"/>
              </a:rPr>
              <a:t>(-) time, capacity, resources demanding, attacked by investors</a:t>
            </a:r>
            <a:endParaRPr lang="cs-CZ" altLang="zh-CN" sz="2800" dirty="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>
                <a:latin typeface="Arial" charset="0"/>
              </a:rPr>
              <a:t>Example: </a:t>
            </a:r>
            <a:r>
              <a:rPr lang="en-US" altLang="zh-CN" sz="2800" dirty="0" smtClean="0">
                <a:latin typeface="Arial" charset="0"/>
              </a:rPr>
              <a:t>UK</a:t>
            </a:r>
            <a:r>
              <a:rPr lang="cs-CZ" altLang="zh-CN" sz="2800" dirty="0" smtClean="0">
                <a:latin typeface="Arial" charset="0"/>
              </a:rPr>
              <a:t>, </a:t>
            </a:r>
            <a:r>
              <a:rPr lang="cs-CZ" altLang="zh-CN" sz="2800" dirty="0" err="1">
                <a:latin typeface="Arial" charset="0"/>
              </a:rPr>
              <a:t>Austria</a:t>
            </a:r>
            <a:endParaRPr lang="cs-CZ" altLang="zh-CN" sz="2800" dirty="0">
              <a:latin typeface="Arial" charset="0"/>
            </a:endParaRPr>
          </a:p>
        </p:txBody>
      </p:sp>
      <p:pic>
        <p:nvPicPr>
          <p:cNvPr id="17510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9F09CB8-0483-4927-8571-83CD84443846}" type="slidenum">
              <a:rPr lang="cs-CZ"/>
              <a:pPr/>
              <a:t>5</a:t>
            </a:fld>
            <a:endParaRPr lang="cs-CZ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Other models of AA administration</a:t>
            </a:r>
            <a:endParaRPr lang="cs-CZ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2) AA totally merged with EIA &amp; SEA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(+) saving of capacity and resources of nature protection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(-) increased costs for investors (esp. of projects)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Example: </a:t>
            </a:r>
            <a:r>
              <a:rPr lang="cs-CZ" altLang="zh-CN" sz="2800">
                <a:latin typeface="Arial" charset="0"/>
              </a:rPr>
              <a:t/>
            </a:r>
            <a:br>
              <a:rPr lang="cs-CZ" altLang="zh-CN" sz="2800">
                <a:latin typeface="Arial" charset="0"/>
              </a:rPr>
            </a:br>
            <a:r>
              <a:rPr lang="en-US" altLang="zh-CN" sz="2800">
                <a:latin typeface="Arial" charset="0"/>
              </a:rPr>
              <a:t>the Czech Republic</a:t>
            </a:r>
            <a:endParaRPr lang="cs-CZ" altLang="zh-CN" sz="2800">
              <a:latin typeface="Arial" charset="0"/>
            </a:endParaRPr>
          </a:p>
          <a:p>
            <a:pPr marL="336550" indent="-336550" algn="ctr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  <a:cs typeface="Arial" charset="0"/>
            </a:endParaRPr>
          </a:p>
        </p:txBody>
      </p:sp>
      <p:pic>
        <p:nvPicPr>
          <p:cNvPr id="221188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2899142-60E3-4444-8887-26B7482D1815}" type="slidenum">
              <a:rPr lang="cs-CZ"/>
              <a:pPr/>
              <a:t>6</a:t>
            </a:fld>
            <a:endParaRPr lang="cs-CZ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Other models of AA administration</a:t>
            </a:r>
            <a:endParaRPr lang="cs-CZ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2) AA totally merged with EIA &amp; SEA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(+) saving of capacity and resources of nature protection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(-) increased costs for investors (esp. of projects)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Example: </a:t>
            </a:r>
            <a:r>
              <a:rPr lang="cs-CZ" altLang="zh-CN" sz="2800">
                <a:latin typeface="Arial" charset="0"/>
              </a:rPr>
              <a:t/>
            </a:r>
            <a:br>
              <a:rPr lang="cs-CZ" altLang="zh-CN" sz="2800">
                <a:latin typeface="Arial" charset="0"/>
              </a:rPr>
            </a:br>
            <a:r>
              <a:rPr lang="en-US" altLang="zh-CN" sz="2800">
                <a:latin typeface="Arial" charset="0"/>
              </a:rPr>
              <a:t>the Czech Republic</a:t>
            </a:r>
            <a:endParaRPr lang="cs-CZ" altLang="zh-CN" sz="2800">
              <a:latin typeface="Arial" charset="0"/>
            </a:endParaRPr>
          </a:p>
          <a:p>
            <a:pPr marL="336550" indent="-336550" algn="ctr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  <a:cs typeface="Arial" charset="0"/>
            </a:endParaRPr>
          </a:p>
        </p:txBody>
      </p:sp>
      <p:pic>
        <p:nvPicPr>
          <p:cNvPr id="225284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724400"/>
            <a:ext cx="2484437" cy="1831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DC2CBF0-E97E-4CFD-B46A-79768BED5105}" type="slidenum">
              <a:rPr lang="cs-CZ"/>
              <a:pPr/>
              <a:t>7</a:t>
            </a:fld>
            <a:endParaRPr lang="cs-CZ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Other models of AA administration</a:t>
            </a:r>
            <a:endParaRPr lang="cs-CZ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ln/>
        </p:spPr>
        <p:txBody>
          <a:bodyPr/>
          <a:lstStyle/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2) AA totally merged with EIA &amp; SEA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(+) saving of capacity and resources of nature protection</a:t>
            </a: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(-) increased costs for investors (esp. of projects)</a:t>
            </a:r>
            <a:endParaRPr lang="cs-CZ" altLang="zh-CN" sz="2800">
              <a:latin typeface="Arial" charset="0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</a:endParaRPr>
          </a:p>
          <a:p>
            <a:pPr marL="336550" indent="-336550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>
                <a:latin typeface="Arial" charset="0"/>
              </a:rPr>
              <a:t>Example: </a:t>
            </a:r>
            <a:r>
              <a:rPr lang="cs-CZ" altLang="zh-CN" sz="2800">
                <a:latin typeface="Arial" charset="0"/>
              </a:rPr>
              <a:t/>
            </a:r>
            <a:br>
              <a:rPr lang="cs-CZ" altLang="zh-CN" sz="2800">
                <a:latin typeface="Arial" charset="0"/>
              </a:rPr>
            </a:br>
            <a:r>
              <a:rPr lang="en-US" altLang="zh-CN" sz="2800">
                <a:latin typeface="Arial" charset="0"/>
              </a:rPr>
              <a:t>the Czech Republic</a:t>
            </a:r>
            <a:endParaRPr lang="cs-CZ" altLang="zh-CN" sz="2800">
              <a:latin typeface="Arial" charset="0"/>
            </a:endParaRPr>
          </a:p>
          <a:p>
            <a:pPr marL="336550" indent="-336550" algn="ctr"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>
              <a:latin typeface="Arial" charset="0"/>
              <a:ea typeface="SimSun" pitchFamily="2" charset="-122"/>
              <a:cs typeface="Arial" charset="0"/>
            </a:endParaRPr>
          </a:p>
        </p:txBody>
      </p:sp>
      <p:pic>
        <p:nvPicPr>
          <p:cNvPr id="22733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3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724400"/>
            <a:ext cx="2484437" cy="1831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27335" name="Picture 7" descr="2cadbef10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724400"/>
            <a:ext cx="2187575" cy="14843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DC2CBF0-E97E-4CFD-B46A-79768BED5105}" type="slidenum">
              <a:rPr lang="cs-CZ"/>
              <a:pPr/>
              <a:t>8</a:t>
            </a:fld>
            <a:endParaRPr lang="cs-CZ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smtClean="0"/>
              <a:t>Questions for discussion</a:t>
            </a:r>
            <a:endParaRPr lang="cs-CZ" dirty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7772400" cy="4681537"/>
          </a:xfrm>
          <a:ln/>
        </p:spPr>
        <p:txBody>
          <a:bodyPr/>
          <a:lstStyle/>
          <a:p>
            <a:pPr marL="336550" indent="-336550"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Would you see other </a:t>
            </a:r>
            <a:r>
              <a:rPr lang="en-US" altLang="zh-CN" sz="2800" i="1" dirty="0" smtClean="0">
                <a:latin typeface="Arial" charset="0"/>
              </a:rPr>
              <a:t>pros</a:t>
            </a:r>
            <a:r>
              <a:rPr lang="en-US" altLang="zh-CN" sz="2800" dirty="0" smtClean="0">
                <a:latin typeface="Arial" charset="0"/>
              </a:rPr>
              <a:t> and </a:t>
            </a:r>
            <a:r>
              <a:rPr lang="en-US" altLang="zh-CN" sz="2800" i="1" dirty="0" smtClean="0">
                <a:latin typeface="Arial" charset="0"/>
              </a:rPr>
              <a:t>cons</a:t>
            </a:r>
            <a:r>
              <a:rPr lang="en-US" altLang="zh-CN" sz="2800" dirty="0" smtClean="0">
                <a:latin typeface="Arial" charset="0"/>
              </a:rPr>
              <a:t> than mentioned?</a:t>
            </a:r>
          </a:p>
          <a:p>
            <a:pPr marL="336550" indent="-336550"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 smtClean="0">
              <a:latin typeface="Arial" charset="0"/>
            </a:endParaRPr>
          </a:p>
          <a:p>
            <a:pPr marL="336550" indent="-336550"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Which model from those presented would you prefer for implementation in your country?</a:t>
            </a:r>
          </a:p>
          <a:p>
            <a:pPr marL="336550" indent="-336550"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US" altLang="zh-CN" sz="2800" dirty="0" smtClean="0">
              <a:latin typeface="Arial" charset="0"/>
            </a:endParaRPr>
          </a:p>
          <a:p>
            <a:pPr marL="336550" indent="-336550"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US" altLang="zh-CN" sz="2800" dirty="0" smtClean="0">
                <a:latin typeface="Arial" charset="0"/>
              </a:rPr>
              <a:t>Would you suggest any modifications of models presented to better fit in your country-context? </a:t>
            </a:r>
            <a:endParaRPr lang="en-US" altLang="zh-CN" sz="2800" dirty="0">
              <a:latin typeface="Arial" charset="0"/>
              <a:ea typeface="SimSun" pitchFamily="2" charset="-122"/>
              <a:cs typeface="Arial" charset="0"/>
            </a:endParaRPr>
          </a:p>
        </p:txBody>
      </p:sp>
      <p:pic>
        <p:nvPicPr>
          <p:cNvPr id="227332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6381750"/>
            <a:ext cx="2228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Arial"/>
        <a:ea typeface="MS Gothic"/>
        <a:cs typeface=""/>
      </a:majorFont>
      <a:minorFont>
        <a:latin typeface="Arial Narrow"/>
        <a:ea typeface="MS Gothic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9038</TotalTime>
  <Words>321</Words>
  <Application>Microsoft Office PowerPoint</Application>
  <PresentationFormat>Předvádění na obrazovce (4:3)</PresentationFormat>
  <Paragraphs>66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Výchozí návrh</vt:lpstr>
      <vt:lpstr>  </vt:lpstr>
      <vt:lpstr>Interrelationship between EIA/SEA and AA - prerequisites</vt:lpstr>
      <vt:lpstr>Interrelationship between EIA/SEA and AA</vt:lpstr>
      <vt:lpstr>Other models of AA administration</vt:lpstr>
      <vt:lpstr>Other models of AA administration</vt:lpstr>
      <vt:lpstr>Other models of AA administration</vt:lpstr>
      <vt:lpstr>Other models of AA administration</vt:lpstr>
      <vt:lpstr>Questions for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214</cp:revision>
  <cp:lastPrinted>2004-11-17T18:27:25Z</cp:lastPrinted>
  <dcterms:created xsi:type="dcterms:W3CDTF">1601-01-01T00:00:00Z</dcterms:created>
  <dcterms:modified xsi:type="dcterms:W3CDTF">2014-11-06T10:10:10Z</dcterms:modified>
</cp:coreProperties>
</file>