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77" r:id="rId3"/>
    <p:sldId id="291" r:id="rId4"/>
    <p:sldId id="263" r:id="rId5"/>
    <p:sldId id="271" r:id="rId6"/>
    <p:sldId id="273" r:id="rId7"/>
    <p:sldId id="262" r:id="rId8"/>
    <p:sldId id="278" r:id="rId9"/>
    <p:sldId id="283" r:id="rId10"/>
    <p:sldId id="279" r:id="rId11"/>
    <p:sldId id="285" r:id="rId12"/>
    <p:sldId id="292" r:id="rId13"/>
    <p:sldId id="290" r:id="rId14"/>
    <p:sldId id="298" r:id="rId15"/>
    <p:sldId id="286" r:id="rId16"/>
    <p:sldId id="287" r:id="rId17"/>
    <p:sldId id="294" r:id="rId18"/>
    <p:sldId id="296" r:id="rId19"/>
    <p:sldId id="289" r:id="rId20"/>
    <p:sldId id="297" r:id="rId21"/>
    <p:sldId id="295" r:id="rId22"/>
    <p:sldId id="274" r:id="rId23"/>
    <p:sldId id="275" r:id="rId24"/>
    <p:sldId id="313" r:id="rId25"/>
    <p:sldId id="314" r:id="rId26"/>
    <p:sldId id="299" r:id="rId27"/>
    <p:sldId id="305" r:id="rId28"/>
    <p:sldId id="301" r:id="rId29"/>
    <p:sldId id="307" r:id="rId30"/>
    <p:sldId id="309" r:id="rId31"/>
    <p:sldId id="302" r:id="rId32"/>
    <p:sldId id="304" r:id="rId33"/>
    <p:sldId id="306" r:id="rId34"/>
    <p:sldId id="311" r:id="rId35"/>
    <p:sldId id="312" r:id="rId36"/>
    <p:sldId id="276" r:id="rId37"/>
  </p:sldIdLst>
  <p:sldSz cx="9144000" cy="6858000" type="screen4x3"/>
  <p:notesSz cx="6797675" cy="9926638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65" d="100"/>
          <a:sy n="65" d="100"/>
        </p:scale>
        <p:origin x="-10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5DA2E-D694-48CD-B00B-5A2ECCB7AE51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E41A1-A4B9-4A3B-8651-3D601C69153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88949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1843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39978" indent="-284607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38428" indent="-227686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593799" indent="-227686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49170" indent="-227686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04542" indent="-227686" defTabSz="45537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59913" indent="-227686" defTabSz="45537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15284" indent="-227686" defTabSz="45537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70655" indent="-227686" defTabSz="45537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F925F5-4417-4641-8711-01DF86343C26}" type="slidenum">
              <a:rPr lang="hr-HR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hr-HR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Utvrđivanje prevladavajućeg JIN, samo jedan zahvat (</a:t>
            </a:r>
            <a:r>
              <a:rPr lang="hr-HR" dirty="0" err="1" smtClean="0"/>
              <a:t>kineta</a:t>
            </a:r>
            <a:r>
              <a:rPr lang="hr-HR" dirty="0" smtClean="0"/>
              <a:t> Drava-Dunav) – završio Rješenjem da PIN nije značajniji od interesa zaštite prirode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E41A1-A4B9-4A3B-8651-3D601C691537}" type="slidenum">
              <a:rPr lang="hr-HR" smtClean="0"/>
              <a:pPr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448982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err="1" smtClean="0"/>
              <a:t>Kineta</a:t>
            </a:r>
            <a:r>
              <a:rPr lang="hr-HR" baseline="0" dirty="0" smtClean="0"/>
              <a:t> Drava-Dunav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E41A1-A4B9-4A3B-8651-3D601C691537}" type="slidenum">
              <a:rPr lang="hr-HR" smtClean="0"/>
              <a:pPr/>
              <a:t>20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684670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32772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39978" indent="-284607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38428" indent="-227686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593799" indent="-227686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49170" indent="-227686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04542" indent="-227686" defTabSz="45537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59913" indent="-227686" defTabSz="45537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15284" indent="-227686" defTabSz="45537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70655" indent="-227686" defTabSz="45537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38C545-99EC-4390-93D5-2B60DE19220F}" type="slidenum">
              <a:rPr lang="hr-HR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vi-VN" b="1" dirty="0" smtClean="0"/>
              <a:t>Upravni odjel za prostorno uređenje, gradnju i zaštitu okoliša</a:t>
            </a:r>
            <a:r>
              <a:rPr lang="hr-HR" b="1" dirty="0" smtClean="0"/>
              <a:t> VSŽ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 smtClean="0">
                <a:effectLst/>
              </a:rPr>
              <a:t>Javna ustanova za upravljanje zaštićenim prirodnim vrijednostima na području VSŽ </a:t>
            </a:r>
            <a:endParaRPr lang="vi-VN" b="1" dirty="0" smtClean="0"/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E41A1-A4B9-4A3B-8651-3D601C691537}" type="slidenum">
              <a:rPr lang="hr-HR" smtClean="0"/>
              <a:pPr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36249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F82DA7-3A26-46FD-BC8F-640579217D71}" type="slidenum">
              <a:rPr lang="hr-HR" smtClean="0"/>
              <a:pPr>
                <a:defRPr/>
              </a:pPr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F82DA7-3A26-46FD-BC8F-640579217D71}" type="slidenum">
              <a:rPr lang="hr-HR" smtClean="0"/>
              <a:pPr>
                <a:defRPr/>
              </a:pPr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DDE8C2-7DB6-46B0-A961-52C7C0BD6BB8}" type="slidenum">
              <a:rPr lang="hr-HR" smtClean="0"/>
              <a:pPr>
                <a:defRPr/>
              </a:pPr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F82DA7-3A26-46FD-BC8F-640579217D71}" type="slidenum">
              <a:rPr lang="hr-HR" smtClean="0"/>
              <a:pPr>
                <a:defRPr/>
              </a:pPr>
              <a:t>7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Za kuće, manje gospodarske objekte, šumske</a:t>
            </a:r>
            <a:r>
              <a:rPr lang="hr-HR" baseline="0" dirty="0" smtClean="0"/>
              <a:t> radove iz ŠGO, većinu radova održavanja iz Godišnjeg programa radova održavanja Hrvatskih voda itd.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E41A1-A4B9-4A3B-8651-3D601C691537}" type="slidenum">
              <a:rPr lang="hr-HR" smtClean="0"/>
              <a:pPr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37213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Popis zahvata u Prilogu</a:t>
            </a:r>
            <a:r>
              <a:rPr lang="hr-HR" baseline="0" dirty="0" smtClean="0"/>
              <a:t> Uredbe PUO.</a:t>
            </a:r>
          </a:p>
          <a:p>
            <a:r>
              <a:rPr lang="hr-HR" dirty="0" smtClean="0"/>
              <a:t>Ako zaboravi nositelj zahvata, okolišno</a:t>
            </a:r>
            <a:r>
              <a:rPr lang="hr-HR" baseline="0" dirty="0" smtClean="0"/>
              <a:t> nadležno tijelo zatražit će dopunu o provedenoj Prethodnoj ocjeni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E41A1-A4B9-4A3B-8651-3D601C691537}" type="slidenum">
              <a:rPr lang="hr-HR" smtClean="0"/>
              <a:pPr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32814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Uredba o procjeni</a:t>
            </a:r>
            <a:r>
              <a:rPr lang="hr-HR" baseline="0" dirty="0" smtClean="0"/>
              <a:t> utjecaja zahvata na okoliš (NN, 64/08 i 67/09), na kraju uredbe Popis zahvata: OPPUO, PUO, UTŽ/MZOIP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E41A1-A4B9-4A3B-8651-3D601C691537}" type="slidenum">
              <a:rPr lang="hr-HR" smtClean="0"/>
              <a:pPr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45564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626921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714431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666193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13495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34590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89572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14895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48882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2151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273357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88971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5859C-4841-450B-B397-E136B6C7318E}" type="datetimeFigureOut">
              <a:rPr lang="hr-HR" smtClean="0"/>
              <a:pPr/>
              <a:t>30.10.2014.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2F31C-109D-4B29-BFC0-837328BCBC9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48380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zopu.hr/" TargetMode="External"/><Relationship Id="rId4" Type="http://schemas.openxmlformats.org/officeDocument/2006/relationships/hyperlink" Target="mailto:josip.hren@mzoip.h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Pozadina_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" y="3141663"/>
            <a:ext cx="6804247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hr-HR" b="1" dirty="0" smtClean="0">
                <a:latin typeface="Verdana" pitchFamily="34" charset="0"/>
              </a:rPr>
              <a:t>ECRAN </a:t>
            </a:r>
            <a:r>
              <a:rPr lang="hr-HR" b="1" dirty="0" err="1" smtClean="0">
                <a:latin typeface="Verdana" pitchFamily="34" charset="0"/>
              </a:rPr>
              <a:t>Regional</a:t>
            </a:r>
            <a:r>
              <a:rPr lang="hr-HR" b="1" dirty="0" smtClean="0">
                <a:latin typeface="Verdana" pitchFamily="34" charset="0"/>
              </a:rPr>
              <a:t> </a:t>
            </a:r>
            <a:r>
              <a:rPr lang="hr-HR" b="1" dirty="0" err="1" smtClean="0">
                <a:latin typeface="Verdana" pitchFamily="34" charset="0"/>
              </a:rPr>
              <a:t>Training</a:t>
            </a:r>
            <a:r>
              <a:rPr lang="hr-HR" b="1" dirty="0" smtClean="0">
                <a:latin typeface="Verdana" pitchFamily="34" charset="0"/>
              </a:rPr>
              <a:t> </a:t>
            </a:r>
            <a:r>
              <a:rPr lang="hr-HR" b="1" dirty="0" err="1" smtClean="0">
                <a:latin typeface="Verdana" pitchFamily="34" charset="0"/>
              </a:rPr>
              <a:t>Workshop</a:t>
            </a:r>
            <a:r>
              <a:rPr lang="hr-HR" b="1" dirty="0" smtClean="0">
                <a:latin typeface="Verdana" pitchFamily="34" charset="0"/>
              </a:rPr>
              <a:t> on </a:t>
            </a:r>
            <a:r>
              <a:rPr lang="hr-HR" b="1" dirty="0" err="1" smtClean="0">
                <a:latin typeface="Verdana" pitchFamily="34" charset="0"/>
              </a:rPr>
              <a:t>linkages</a:t>
            </a:r>
            <a:r>
              <a:rPr lang="hr-HR" b="1" dirty="0" smtClean="0">
                <a:latin typeface="Verdana" pitchFamily="34" charset="0"/>
              </a:rPr>
              <a:t> </a:t>
            </a:r>
            <a:r>
              <a:rPr lang="hr-HR" b="1" dirty="0" err="1" smtClean="0">
                <a:latin typeface="Verdana" pitchFamily="34" charset="0"/>
              </a:rPr>
              <a:t>between</a:t>
            </a:r>
            <a:r>
              <a:rPr lang="hr-HR" b="1" dirty="0" smtClean="0">
                <a:latin typeface="Verdana" pitchFamily="34" charset="0"/>
              </a:rPr>
              <a:t> </a:t>
            </a:r>
            <a:r>
              <a:rPr lang="hr-HR" b="1" dirty="0" err="1" smtClean="0">
                <a:latin typeface="Verdana" pitchFamily="34" charset="0"/>
              </a:rPr>
              <a:t>Appropriate</a:t>
            </a:r>
            <a:r>
              <a:rPr lang="hr-HR" b="1" dirty="0" smtClean="0">
                <a:latin typeface="Verdana" pitchFamily="34" charset="0"/>
              </a:rPr>
              <a:t> </a:t>
            </a:r>
            <a:r>
              <a:rPr lang="hr-HR" b="1" dirty="0" err="1" smtClean="0">
                <a:latin typeface="Verdana" pitchFamily="34" charset="0"/>
              </a:rPr>
              <a:t>Assessment</a:t>
            </a:r>
            <a:r>
              <a:rPr lang="hr-HR" b="1" dirty="0" smtClean="0">
                <a:latin typeface="Verdana" pitchFamily="34" charset="0"/>
              </a:rPr>
              <a:t> </a:t>
            </a:r>
            <a:r>
              <a:rPr lang="hr-HR" b="1" dirty="0" err="1" smtClean="0">
                <a:latin typeface="Verdana" pitchFamily="34" charset="0"/>
              </a:rPr>
              <a:t>and</a:t>
            </a:r>
            <a:r>
              <a:rPr lang="hr-HR" b="1" dirty="0" smtClean="0">
                <a:latin typeface="Verdana" pitchFamily="34" charset="0"/>
              </a:rPr>
              <a:t> SEA/EIA</a:t>
            </a:r>
          </a:p>
          <a:p>
            <a:pPr algn="ctr" eaLnBrk="1" hangingPunct="1"/>
            <a:r>
              <a:rPr lang="hr-HR" b="1" dirty="0" err="1" smtClean="0">
                <a:latin typeface="Verdana" pitchFamily="34" charset="0"/>
              </a:rPr>
              <a:t>Environmental</a:t>
            </a:r>
            <a:r>
              <a:rPr lang="hr-HR" b="1" dirty="0" smtClean="0">
                <a:latin typeface="Verdana" pitchFamily="34" charset="0"/>
              </a:rPr>
              <a:t> </a:t>
            </a:r>
            <a:r>
              <a:rPr lang="hr-HR" b="1" dirty="0" err="1" smtClean="0">
                <a:latin typeface="Verdana" pitchFamily="34" charset="0"/>
              </a:rPr>
              <a:t>Assessments</a:t>
            </a:r>
            <a:r>
              <a:rPr lang="hr-HR" b="1" dirty="0" smtClean="0">
                <a:latin typeface="Verdana" pitchFamily="34" charset="0"/>
              </a:rPr>
              <a:t> </a:t>
            </a:r>
            <a:r>
              <a:rPr lang="hr-HR" b="1" dirty="0" err="1" smtClean="0">
                <a:latin typeface="Verdana" pitchFamily="34" charset="0"/>
              </a:rPr>
              <a:t>Working</a:t>
            </a:r>
            <a:r>
              <a:rPr lang="hr-HR" b="1" dirty="0" smtClean="0">
                <a:latin typeface="Verdana" pitchFamily="34" charset="0"/>
              </a:rPr>
              <a:t> Group</a:t>
            </a:r>
          </a:p>
          <a:p>
            <a:pPr algn="ctr" eaLnBrk="1" hangingPunct="1"/>
            <a:endParaRPr lang="hr-HR" sz="2800" b="1" dirty="0" smtClean="0">
              <a:latin typeface="Verdana" pitchFamily="34" charset="0"/>
            </a:endParaRPr>
          </a:p>
          <a:p>
            <a:pPr algn="ctr" eaLnBrk="1" hangingPunct="1"/>
            <a:r>
              <a:rPr lang="hr-HR" sz="2800" b="1" dirty="0" smtClean="0">
                <a:latin typeface="Verdana" pitchFamily="34" charset="0"/>
              </a:rPr>
              <a:t>Procedure glede Nature 2000</a:t>
            </a:r>
            <a:endParaRPr lang="hr-HR" sz="2000" b="1" dirty="0">
              <a:latin typeface="Verdana" pitchFamily="34" charset="0"/>
            </a:endParaRPr>
          </a:p>
          <a:p>
            <a:pPr algn="r" eaLnBrk="1" hangingPunct="1"/>
            <a:endParaRPr lang="hr-HR" sz="2000" b="1" dirty="0">
              <a:latin typeface="Verdana" pitchFamily="34" charset="0"/>
            </a:endParaRPr>
          </a:p>
          <a:p>
            <a:pPr algn="r" eaLnBrk="1" hangingPunct="1"/>
            <a:endParaRPr lang="hr-HR" sz="2000" b="1" dirty="0">
              <a:latin typeface="Verdana" pitchFamily="34" charset="0"/>
            </a:endParaRPr>
          </a:p>
          <a:p>
            <a:pPr algn="r" eaLnBrk="1" hangingPunct="1"/>
            <a:r>
              <a:rPr lang="hr-HR" b="1" dirty="0" err="1" smtClean="0">
                <a:latin typeface="Verdana" pitchFamily="34" charset="0"/>
              </a:rPr>
              <a:t>mr.sc</a:t>
            </a:r>
            <a:r>
              <a:rPr lang="hr-HR" b="1" dirty="0" smtClean="0">
                <a:latin typeface="Verdana" pitchFamily="34" charset="0"/>
              </a:rPr>
              <a:t>. Josip Hren</a:t>
            </a:r>
          </a:p>
          <a:p>
            <a:pPr algn="r" eaLnBrk="1" hangingPunct="1"/>
            <a:r>
              <a:rPr lang="hr-HR" b="1" dirty="0" smtClean="0">
                <a:latin typeface="Verdana" pitchFamily="34" charset="0"/>
              </a:rPr>
              <a:t>načelnik sektora</a:t>
            </a:r>
            <a:endParaRPr lang="hr-HR" b="1" dirty="0">
              <a:latin typeface="Verdana" pitchFamily="34" charset="0"/>
            </a:endParaRPr>
          </a:p>
          <a:p>
            <a:pPr algn="r" eaLnBrk="1" hangingPunct="1"/>
            <a:r>
              <a:rPr lang="hr-HR" b="1" dirty="0">
                <a:latin typeface="Verdana" pitchFamily="34" charset="0"/>
              </a:rPr>
              <a:t>Uprava za zaštitu prirode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933450"/>
            <a:ext cx="14573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5716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91384" y="260349"/>
            <a:ext cx="280786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r-HR" dirty="0" smtClean="0">
                <a:solidFill>
                  <a:srgbClr val="00B050"/>
                </a:solidFill>
                <a:latin typeface="Arial" charset="0"/>
              </a:rPr>
              <a:t>NADLEŽNOST </a:t>
            </a:r>
          </a:p>
          <a:p>
            <a:r>
              <a:rPr lang="hr-HR" dirty="0" smtClean="0">
                <a:solidFill>
                  <a:srgbClr val="00B050"/>
                </a:solidFill>
                <a:latin typeface="Arial" charset="0"/>
              </a:rPr>
              <a:t>za provođenje postupka OPZEM </a:t>
            </a:r>
            <a:endParaRPr lang="hr-HR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359568" y="1412900"/>
            <a:ext cx="20891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 dirty="0">
                <a:latin typeface="Arial" charset="0"/>
              </a:rPr>
              <a:t>Ministarstvo </a:t>
            </a: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3419872" y="962873"/>
            <a:ext cx="3096816" cy="1295425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 dirty="0">
                <a:latin typeface="Arial" charset="0"/>
              </a:rPr>
              <a:t>nacionalni park, </a:t>
            </a:r>
          </a:p>
          <a:p>
            <a:pPr algn="ctr"/>
            <a:r>
              <a:rPr lang="hr-HR" dirty="0">
                <a:latin typeface="Arial" charset="0"/>
              </a:rPr>
              <a:t>park prirode, </a:t>
            </a:r>
          </a:p>
          <a:p>
            <a:pPr algn="ctr"/>
            <a:r>
              <a:rPr lang="hr-HR" dirty="0">
                <a:latin typeface="Arial" charset="0"/>
              </a:rPr>
              <a:t>posebni rezervat, </a:t>
            </a:r>
            <a:r>
              <a:rPr lang="hr-HR" dirty="0" smtClean="0">
                <a:latin typeface="Arial" charset="0"/>
              </a:rPr>
              <a:t> </a:t>
            </a:r>
            <a:endParaRPr lang="hr-HR" dirty="0">
              <a:latin typeface="Arial" charset="0"/>
            </a:endParaRPr>
          </a:p>
          <a:p>
            <a:pPr algn="ctr"/>
            <a:r>
              <a:rPr lang="hr-HR" dirty="0" smtClean="0">
                <a:latin typeface="Arial" charset="0"/>
              </a:rPr>
              <a:t>PUO/OPPUO</a:t>
            </a:r>
            <a:endParaRPr lang="hr-HR" dirty="0">
              <a:latin typeface="Arial" charset="0"/>
            </a:endParaRP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107950" y="3038552"/>
            <a:ext cx="2592387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 dirty="0">
                <a:latin typeface="Arial" charset="0"/>
              </a:rPr>
              <a:t>Županijsko upravno tijelo</a:t>
            </a:r>
          </a:p>
        </p:txBody>
      </p:sp>
      <p:sp>
        <p:nvSpPr>
          <p:cNvPr id="33809" name="Oval 17"/>
          <p:cNvSpPr>
            <a:spLocks noChangeArrowheads="1"/>
          </p:cNvSpPr>
          <p:nvPr/>
        </p:nvSpPr>
        <p:spPr bwMode="auto">
          <a:xfrm>
            <a:off x="3203848" y="2391150"/>
            <a:ext cx="3312840" cy="172819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 sz="1400" dirty="0">
                <a:latin typeface="Arial" charset="0"/>
              </a:rPr>
              <a:t>regionalni park, </a:t>
            </a:r>
          </a:p>
          <a:p>
            <a:pPr algn="ctr"/>
            <a:r>
              <a:rPr lang="hr-HR" sz="1400" dirty="0">
                <a:latin typeface="Arial" charset="0"/>
              </a:rPr>
              <a:t>značajni krajobraz, </a:t>
            </a:r>
          </a:p>
          <a:p>
            <a:pPr algn="ctr"/>
            <a:r>
              <a:rPr lang="hr-HR" sz="1400" dirty="0">
                <a:latin typeface="Arial" charset="0"/>
              </a:rPr>
              <a:t>park šuma, </a:t>
            </a:r>
            <a:endParaRPr lang="hr-HR" sz="1400" dirty="0" smtClean="0">
              <a:latin typeface="Arial" charset="0"/>
            </a:endParaRPr>
          </a:p>
          <a:p>
            <a:pPr algn="ctr"/>
            <a:r>
              <a:rPr lang="hr-HR" sz="1400" dirty="0">
                <a:latin typeface="Arial" charset="0"/>
              </a:rPr>
              <a:t>s</a:t>
            </a:r>
            <a:r>
              <a:rPr lang="hr-HR" sz="1400" dirty="0" smtClean="0">
                <a:latin typeface="Arial" charset="0"/>
              </a:rPr>
              <a:t>pomenik </a:t>
            </a:r>
            <a:r>
              <a:rPr lang="hr-HR" sz="1400" dirty="0">
                <a:latin typeface="Arial" charset="0"/>
              </a:rPr>
              <a:t>p</a:t>
            </a:r>
            <a:r>
              <a:rPr lang="hr-HR" sz="1400" dirty="0" smtClean="0">
                <a:latin typeface="Arial" charset="0"/>
              </a:rPr>
              <a:t>rirode</a:t>
            </a:r>
            <a:endParaRPr lang="hr-HR" sz="1400" dirty="0">
              <a:latin typeface="Arial" charset="0"/>
            </a:endParaRPr>
          </a:p>
          <a:p>
            <a:pPr algn="ctr"/>
            <a:r>
              <a:rPr lang="hr-HR" sz="1400" dirty="0">
                <a:latin typeface="Arial" charset="0"/>
              </a:rPr>
              <a:t>spomenik </a:t>
            </a:r>
            <a:r>
              <a:rPr lang="hr-HR" sz="1400" dirty="0" err="1">
                <a:latin typeface="Arial" charset="0"/>
              </a:rPr>
              <a:t>parkovne</a:t>
            </a:r>
            <a:r>
              <a:rPr lang="hr-HR" sz="1400" dirty="0">
                <a:latin typeface="Arial" charset="0"/>
              </a:rPr>
              <a:t> arhitekture,</a:t>
            </a:r>
          </a:p>
          <a:p>
            <a:pPr algn="ctr"/>
            <a:r>
              <a:rPr lang="hr-HR" sz="1400" dirty="0"/>
              <a:t>nije zaštićeno </a:t>
            </a:r>
          </a:p>
          <a:p>
            <a:pPr algn="ctr"/>
            <a:r>
              <a:rPr lang="hr-HR" sz="1400" dirty="0" smtClean="0">
                <a:latin typeface="Arial" charset="0"/>
              </a:rPr>
              <a:t>PUO/OPPUO</a:t>
            </a:r>
            <a:endParaRPr lang="hr-HR" sz="1400" dirty="0">
              <a:latin typeface="Arial" charset="0"/>
            </a:endParaRPr>
          </a:p>
        </p:txBody>
      </p:sp>
      <p:sp>
        <p:nvSpPr>
          <p:cNvPr id="33810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56642" y="3573016"/>
            <a:ext cx="7642225" cy="1468438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1800" dirty="0"/>
          </a:p>
        </p:txBody>
      </p:sp>
      <p:pic>
        <p:nvPicPr>
          <p:cNvPr id="33812" name="Picture 1" descr="Bild 0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9536" y="4477707"/>
            <a:ext cx="16922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3" name="Picture 21" descr="Picture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745" y="4502926"/>
            <a:ext cx="1692275" cy="126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6876256" y="1052736"/>
            <a:ext cx="1778496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rgbClr val="FF0000"/>
                </a:solidFill>
              </a:rPr>
              <a:t>JIN</a:t>
            </a:r>
            <a:endParaRPr lang="hr-H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750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PRETHODNA OCJENA za zahvate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r-HR" dirty="0" smtClean="0"/>
              <a:t>= </a:t>
            </a:r>
            <a:r>
              <a:rPr lang="hr-HR" dirty="0" err="1" smtClean="0"/>
              <a:t>screening</a:t>
            </a:r>
            <a:r>
              <a:rPr lang="hr-HR" dirty="0" smtClean="0"/>
              <a:t> </a:t>
            </a:r>
            <a:r>
              <a:rPr lang="hr-HR" dirty="0"/>
              <a:t/>
            </a:r>
            <a:br>
              <a:rPr lang="hr-HR" dirty="0"/>
            </a:br>
            <a:r>
              <a:rPr lang="hr-HR" dirty="0"/>
              <a:t>- </a:t>
            </a:r>
            <a:r>
              <a:rPr lang="hr-HR" dirty="0">
                <a:solidFill>
                  <a:schemeClr val="accent3">
                    <a:lumMod val="50000"/>
                  </a:schemeClr>
                </a:solidFill>
              </a:rPr>
              <a:t>obvezna</a:t>
            </a:r>
            <a:r>
              <a:rPr lang="hr-HR" dirty="0"/>
              <a:t>; </a:t>
            </a:r>
            <a:br>
              <a:rPr lang="hr-HR" dirty="0"/>
            </a:br>
            <a:r>
              <a:rPr lang="hr-HR" dirty="0"/>
              <a:t>- počinje </a:t>
            </a:r>
            <a:r>
              <a:rPr lang="hr-HR" dirty="0" smtClean="0"/>
              <a:t>zahtjevom:</a:t>
            </a:r>
          </a:p>
          <a:p>
            <a:pPr lvl="2"/>
            <a:r>
              <a:rPr lang="hr-HR" b="1" dirty="0" smtClean="0">
                <a:solidFill>
                  <a:srgbClr val="FF0000"/>
                </a:solidFill>
              </a:rPr>
              <a:t>SAMOSTALNI POSTUPAK</a:t>
            </a:r>
            <a:r>
              <a:rPr lang="hr-HR" dirty="0" smtClean="0">
                <a:solidFill>
                  <a:srgbClr val="FF0000"/>
                </a:solidFill>
              </a:rPr>
              <a:t>:</a:t>
            </a:r>
          </a:p>
          <a:p>
            <a:pPr marL="914400" lvl="2" indent="0">
              <a:buNone/>
            </a:pPr>
            <a:r>
              <a:rPr lang="hr-HR" dirty="0"/>
              <a:t>	</a:t>
            </a:r>
            <a:r>
              <a:rPr lang="hr-HR" dirty="0" smtClean="0"/>
              <a:t>- zahvati za </a:t>
            </a:r>
            <a:r>
              <a:rPr lang="hr-HR" dirty="0"/>
              <a:t>koje je PUO </a:t>
            </a:r>
            <a:r>
              <a:rPr lang="hr-HR" dirty="0" smtClean="0"/>
              <a:t>obvezan (prije PUO)</a:t>
            </a:r>
          </a:p>
          <a:p>
            <a:pPr marL="914400" lvl="2" indent="0">
              <a:buNone/>
            </a:pPr>
            <a:r>
              <a:rPr lang="hr-HR" dirty="0"/>
              <a:t>	</a:t>
            </a:r>
            <a:r>
              <a:rPr lang="hr-HR" dirty="0" smtClean="0"/>
              <a:t>- zahvati </a:t>
            </a:r>
            <a:r>
              <a:rPr lang="hr-HR" dirty="0"/>
              <a:t>za koje PUO i OPPUO nisu obvezni, </a:t>
            </a:r>
            <a:endParaRPr lang="hr-HR" dirty="0" smtClean="0"/>
          </a:p>
          <a:p>
            <a:pPr marL="914400" lvl="2" indent="0">
              <a:buNone/>
            </a:pPr>
            <a:r>
              <a:rPr lang="hr-HR" i="1" dirty="0" smtClean="0">
                <a:solidFill>
                  <a:srgbClr val="FF0000"/>
                </a:solidFill>
              </a:rPr>
              <a:t>Idejno </a:t>
            </a:r>
            <a:r>
              <a:rPr lang="hr-HR" i="1" dirty="0">
                <a:solidFill>
                  <a:srgbClr val="FF0000"/>
                </a:solidFill>
              </a:rPr>
              <a:t>rješenje </a:t>
            </a:r>
            <a:r>
              <a:rPr lang="hr-HR" dirty="0" smtClean="0"/>
              <a:t>zahvata </a:t>
            </a:r>
          </a:p>
          <a:p>
            <a:pPr marL="914400" lvl="2" indent="0">
              <a:buNone/>
            </a:pPr>
            <a:r>
              <a:rPr lang="hr-HR" dirty="0" smtClean="0"/>
              <a:t>ili</a:t>
            </a:r>
          </a:p>
          <a:p>
            <a:pPr lvl="2"/>
            <a:r>
              <a:rPr lang="hr-HR" b="1" dirty="0" smtClean="0">
                <a:solidFill>
                  <a:srgbClr val="FF0000"/>
                </a:solidFill>
              </a:rPr>
              <a:t>postupak OPPUO</a:t>
            </a:r>
            <a:r>
              <a:rPr lang="hr-HR" dirty="0">
                <a:solidFill>
                  <a:srgbClr val="FF0000"/>
                </a:solidFill>
              </a:rPr>
              <a:t> </a:t>
            </a:r>
            <a:r>
              <a:rPr lang="hr-HR" dirty="0" smtClean="0">
                <a:solidFill>
                  <a:srgbClr val="FF0000"/>
                </a:solidFill>
              </a:rPr>
              <a:t>(„objedinjeni postupak”)</a:t>
            </a:r>
          </a:p>
          <a:p>
            <a:pPr marL="914400" lvl="2" indent="0">
              <a:buNone/>
            </a:pPr>
            <a:r>
              <a:rPr lang="hr-HR" dirty="0"/>
              <a:t>	</a:t>
            </a:r>
            <a:r>
              <a:rPr lang="hr-HR" dirty="0" smtClean="0"/>
              <a:t>- </a:t>
            </a:r>
            <a:r>
              <a:rPr lang="hr-HR" dirty="0"/>
              <a:t>z</a:t>
            </a:r>
            <a:r>
              <a:rPr lang="hr-HR" dirty="0" smtClean="0"/>
              <a:t>ahvati koje je obvezan OPPUO </a:t>
            </a:r>
          </a:p>
          <a:p>
            <a:pPr marL="914400" lvl="2" indent="0">
              <a:buNone/>
            </a:pPr>
            <a:r>
              <a:rPr lang="hr-HR" i="1" dirty="0" smtClean="0">
                <a:solidFill>
                  <a:srgbClr val="FF0000"/>
                </a:solidFill>
              </a:rPr>
              <a:t>Elaborat zaštite okoliša</a:t>
            </a:r>
          </a:p>
          <a:p>
            <a:pPr marL="0" indent="0">
              <a:buNone/>
            </a:pPr>
            <a:r>
              <a:rPr lang="hr-HR" dirty="0"/>
              <a:t/>
            </a:r>
            <a:br>
              <a:rPr lang="hr-HR" dirty="0"/>
            </a:br>
            <a:r>
              <a:rPr lang="hr-HR" dirty="0">
                <a:solidFill>
                  <a:srgbClr val="FF0000"/>
                </a:solidFill>
              </a:rPr>
              <a:t/>
            </a:r>
            <a:br>
              <a:rPr lang="hr-HR" dirty="0">
                <a:solidFill>
                  <a:srgbClr val="FF0000"/>
                </a:solidFill>
              </a:rPr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416653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PRETHODNA OCJENA za zahvate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>
                <a:solidFill>
                  <a:schemeClr val="accent3">
                    <a:lumMod val="50000"/>
                  </a:schemeClr>
                </a:solidFill>
              </a:rPr>
              <a:t>završava</a:t>
            </a:r>
            <a:r>
              <a:rPr lang="hr-HR" dirty="0" smtClean="0"/>
              <a:t> :</a:t>
            </a:r>
          </a:p>
          <a:p>
            <a:pPr marL="0" indent="0">
              <a:buNone/>
            </a:pPr>
            <a:r>
              <a:rPr lang="hr-HR" dirty="0"/>
              <a:t>a) </a:t>
            </a:r>
            <a:r>
              <a:rPr lang="hr-HR" b="1" dirty="0">
                <a:solidFill>
                  <a:srgbClr val="C00000"/>
                </a:solidFill>
              </a:rPr>
              <a:t>Rješenjem o prihvatljivosti </a:t>
            </a:r>
            <a:r>
              <a:rPr lang="hr-HR" dirty="0"/>
              <a:t>zahvata = da nema značajnih utjecaja </a:t>
            </a:r>
            <a:r>
              <a:rPr lang="hr-HR" sz="2800" dirty="0"/>
              <a:t>(82/88 % zahvata</a:t>
            </a:r>
            <a:r>
              <a:rPr lang="hr-HR" dirty="0"/>
              <a:t>) </a:t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>b) </a:t>
            </a:r>
            <a:r>
              <a:rPr lang="hr-HR" b="1" dirty="0">
                <a:solidFill>
                  <a:srgbClr val="C00000"/>
                </a:solidFill>
              </a:rPr>
              <a:t>Rješenjem</a:t>
            </a:r>
            <a:r>
              <a:rPr lang="hr-HR" dirty="0">
                <a:solidFill>
                  <a:srgbClr val="C00000"/>
                </a:solidFill>
              </a:rPr>
              <a:t> da </a:t>
            </a:r>
            <a:r>
              <a:rPr lang="hr-HR" dirty="0" smtClean="0">
                <a:solidFill>
                  <a:srgbClr val="C00000"/>
                </a:solidFill>
              </a:rPr>
              <a:t>zahvat može </a:t>
            </a:r>
            <a:r>
              <a:rPr lang="hr-HR" dirty="0">
                <a:solidFill>
                  <a:srgbClr val="C00000"/>
                </a:solidFill>
              </a:rPr>
              <a:t>imati značajnih utjecaja i </a:t>
            </a:r>
            <a:r>
              <a:rPr lang="hr-HR" b="1" dirty="0">
                <a:solidFill>
                  <a:srgbClr val="C00000"/>
                </a:solidFill>
              </a:rPr>
              <a:t>da treba provesti Glavnu ocjenu</a:t>
            </a:r>
            <a:r>
              <a:rPr lang="hr-HR" dirty="0">
                <a:solidFill>
                  <a:srgbClr val="C00000"/>
                </a:solidFill>
              </a:rPr>
              <a:t> </a:t>
            </a:r>
            <a:r>
              <a:rPr lang="hr-HR" sz="2800" dirty="0"/>
              <a:t>(18/12 % zahvata)</a:t>
            </a:r>
            <a:r>
              <a:rPr lang="hr-HR" sz="2800" dirty="0">
                <a:solidFill>
                  <a:srgbClr val="FF0000"/>
                </a:solidFill>
              </a:rPr>
              <a:t/>
            </a:r>
            <a:br>
              <a:rPr lang="hr-HR" sz="2800" dirty="0">
                <a:solidFill>
                  <a:srgbClr val="FF0000"/>
                </a:solidFill>
              </a:rPr>
            </a:b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xmlns="" val="44900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600" dirty="0" smtClean="0"/>
              <a:t>SHEMA PRETHODNE OCJENE za zahvate </a:t>
            </a:r>
            <a:br>
              <a:rPr lang="hr-HR" sz="3600" dirty="0" smtClean="0"/>
            </a:br>
            <a:r>
              <a:rPr lang="hr-HR" sz="3600" dirty="0" smtClean="0">
                <a:solidFill>
                  <a:srgbClr val="C00000"/>
                </a:solidFill>
              </a:rPr>
              <a:t>samostalni postupak</a:t>
            </a:r>
            <a:endParaRPr lang="hr-HR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755576" y="3212976"/>
            <a:ext cx="1296144" cy="115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Nositelj zahvata</a:t>
            </a:r>
            <a:endParaRPr lang="hr-HR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39752" y="3787351"/>
            <a:ext cx="576064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59832" y="3320988"/>
            <a:ext cx="1296144" cy="9361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MZOIP/ ŽT</a:t>
            </a:r>
          </a:p>
          <a:p>
            <a:pPr algn="ctr"/>
            <a:r>
              <a:rPr lang="hr-HR" dirty="0" smtClean="0"/>
              <a:t>priroda</a:t>
            </a:r>
            <a:endParaRPr lang="hr-HR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697086" y="2649489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687216" y="1916832"/>
            <a:ext cx="1668760" cy="50405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DZZP</a:t>
            </a:r>
            <a:endParaRPr lang="hr-H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387622" y="4082887"/>
            <a:ext cx="432048" cy="0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399858" y="2649489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572000" y="3164396"/>
            <a:ext cx="648072" cy="31318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584542" y="4195936"/>
            <a:ext cx="635530" cy="3977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5580112" y="2649489"/>
            <a:ext cx="2304256" cy="8766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 smtClean="0"/>
              <a:t>Rješenje o prihvatljivosti</a:t>
            </a:r>
            <a:endParaRPr lang="hr-HR" sz="1600" dirty="0"/>
          </a:p>
        </p:txBody>
      </p:sp>
      <p:sp>
        <p:nvSpPr>
          <p:cNvPr id="40" name="Rounded Rectangle 39"/>
          <p:cNvSpPr/>
          <p:nvPr/>
        </p:nvSpPr>
        <p:spPr>
          <a:xfrm>
            <a:off x="5508104" y="4257092"/>
            <a:ext cx="2736304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 smtClean="0"/>
              <a:t>Rješenje </a:t>
            </a:r>
          </a:p>
          <a:p>
            <a:pPr algn="ctr"/>
            <a:r>
              <a:rPr lang="hr-HR" sz="1600" dirty="0" smtClean="0"/>
              <a:t>da ide na GLAVNU OCJENU</a:t>
            </a:r>
            <a:endParaRPr lang="hr-HR" sz="1600" dirty="0"/>
          </a:p>
        </p:txBody>
      </p:sp>
      <p:sp>
        <p:nvSpPr>
          <p:cNvPr id="5" name="Rectangle 4"/>
          <p:cNvSpPr/>
          <p:nvPr/>
        </p:nvSpPr>
        <p:spPr>
          <a:xfrm>
            <a:off x="1907704" y="2649489"/>
            <a:ext cx="1224136" cy="3818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50" dirty="0" smtClean="0"/>
              <a:t>Prethodno mišljenje</a:t>
            </a:r>
            <a:endParaRPr lang="hr-HR" sz="1050" dirty="0"/>
          </a:p>
        </p:txBody>
      </p:sp>
      <p:sp>
        <p:nvSpPr>
          <p:cNvPr id="7" name="Rectangle 6"/>
          <p:cNvSpPr/>
          <p:nvPr/>
        </p:nvSpPr>
        <p:spPr>
          <a:xfrm>
            <a:off x="2123728" y="4365104"/>
            <a:ext cx="1008112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50" dirty="0" smtClean="0">
                <a:solidFill>
                  <a:schemeClr val="tx1"/>
                </a:solidFill>
              </a:rPr>
              <a:t>Dopuna zahtjeva</a:t>
            </a:r>
            <a:endParaRPr lang="hr-HR" sz="105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051720" y="5301208"/>
            <a:ext cx="3024336" cy="45498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>
                <a:solidFill>
                  <a:srgbClr val="C00000"/>
                </a:solidFill>
              </a:rPr>
              <a:t>Informiranje javnosti</a:t>
            </a:r>
            <a:endParaRPr lang="hr-HR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94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600" dirty="0" smtClean="0"/>
              <a:t>SHEMA PRETHODNE OCJENE za zahvate </a:t>
            </a:r>
            <a:br>
              <a:rPr lang="hr-HR" sz="3600" dirty="0" smtClean="0"/>
            </a:br>
            <a:r>
              <a:rPr lang="hr-HR" sz="3600" dirty="0" smtClean="0">
                <a:solidFill>
                  <a:srgbClr val="C00000"/>
                </a:solidFill>
              </a:rPr>
              <a:t>postupak OPPUO („objedinjeni postupak”)</a:t>
            </a:r>
            <a:endParaRPr lang="hr-HR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755576" y="3212976"/>
            <a:ext cx="1296144" cy="115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Nositelj zahvata</a:t>
            </a:r>
            <a:endParaRPr lang="hr-HR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39752" y="3787351"/>
            <a:ext cx="576064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59832" y="3212977"/>
            <a:ext cx="1296144" cy="11161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MZOIP/ŽT</a:t>
            </a:r>
          </a:p>
          <a:p>
            <a:pPr algn="ctr"/>
            <a:r>
              <a:rPr lang="hr-HR" dirty="0" smtClean="0"/>
              <a:t>okoliš</a:t>
            </a:r>
          </a:p>
          <a:p>
            <a:pPr algn="ctr"/>
            <a:endParaRPr lang="hr-HR" dirty="0" smtClean="0"/>
          </a:p>
          <a:p>
            <a:pPr algn="ctr"/>
            <a:r>
              <a:rPr lang="hr-HR" dirty="0" smtClean="0"/>
              <a:t>priroda</a:t>
            </a:r>
            <a:endParaRPr lang="hr-HR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635896" y="2599321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687216" y="1916832"/>
            <a:ext cx="1668760" cy="50405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DZZP</a:t>
            </a:r>
            <a:endParaRPr lang="hr-H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387622" y="4082887"/>
            <a:ext cx="432048" cy="0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399858" y="2649489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600431" y="2649489"/>
            <a:ext cx="632183" cy="66024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616320" y="3429000"/>
            <a:ext cx="747768" cy="28871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5580112" y="1628800"/>
            <a:ext cx="2664296" cy="97052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 smtClean="0"/>
              <a:t>Rješenje da PUO nije potrebna i da je </a:t>
            </a:r>
            <a:r>
              <a:rPr lang="hr-HR" sz="1600" dirty="0" smtClean="0">
                <a:solidFill>
                  <a:srgbClr val="C00000"/>
                </a:solidFill>
              </a:rPr>
              <a:t>proveden OPZEM (prihvatljiv</a:t>
            </a:r>
            <a:r>
              <a:rPr lang="hr-HR" sz="1600" dirty="0" smtClean="0"/>
              <a:t>)</a:t>
            </a:r>
            <a:endParaRPr lang="hr-HR" sz="1600" dirty="0"/>
          </a:p>
        </p:txBody>
      </p:sp>
      <p:sp>
        <p:nvSpPr>
          <p:cNvPr id="40" name="Rounded Rectangle 39"/>
          <p:cNvSpPr/>
          <p:nvPr/>
        </p:nvSpPr>
        <p:spPr>
          <a:xfrm>
            <a:off x="5580112" y="2830422"/>
            <a:ext cx="2736304" cy="95861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 smtClean="0"/>
              <a:t>Rješenje da je PUO potrebna i da je </a:t>
            </a:r>
            <a:r>
              <a:rPr lang="hr-HR" sz="1600" dirty="0">
                <a:solidFill>
                  <a:srgbClr val="C00000"/>
                </a:solidFill>
              </a:rPr>
              <a:t>proveden </a:t>
            </a:r>
            <a:r>
              <a:rPr lang="hr-HR" sz="1600" dirty="0" smtClean="0">
                <a:solidFill>
                  <a:srgbClr val="C00000"/>
                </a:solidFill>
              </a:rPr>
              <a:t>OPZEM</a:t>
            </a:r>
          </a:p>
          <a:p>
            <a:pPr algn="ctr"/>
            <a:r>
              <a:rPr lang="hr-HR" sz="1600" dirty="0" smtClean="0">
                <a:solidFill>
                  <a:srgbClr val="C00000"/>
                </a:solidFill>
              </a:rPr>
              <a:t>(</a:t>
            </a:r>
            <a:r>
              <a:rPr lang="hr-HR" sz="1600" dirty="0">
                <a:solidFill>
                  <a:srgbClr val="C00000"/>
                </a:solidFill>
              </a:rPr>
              <a:t>prihvatljiv)</a:t>
            </a:r>
          </a:p>
          <a:p>
            <a:pPr algn="ctr"/>
            <a:endParaRPr lang="hr-H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1907704" y="2649489"/>
            <a:ext cx="1224136" cy="3818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50" dirty="0" smtClean="0"/>
              <a:t>Prethodno mišljenje</a:t>
            </a:r>
            <a:endParaRPr lang="hr-HR" sz="1050" dirty="0"/>
          </a:p>
        </p:txBody>
      </p:sp>
      <p:sp>
        <p:nvSpPr>
          <p:cNvPr id="7" name="Rectangle 6"/>
          <p:cNvSpPr/>
          <p:nvPr/>
        </p:nvSpPr>
        <p:spPr>
          <a:xfrm>
            <a:off x="2123728" y="4365104"/>
            <a:ext cx="1008112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50" dirty="0" smtClean="0">
                <a:solidFill>
                  <a:schemeClr val="tx1"/>
                </a:solidFill>
              </a:rPr>
              <a:t>Dopuna zahtjeva</a:t>
            </a:r>
            <a:endParaRPr lang="hr-HR" sz="105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580112" y="4822304"/>
            <a:ext cx="2664296" cy="9109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tx1"/>
                </a:solidFill>
              </a:rPr>
              <a:t>Rješenje da je PUO potrebna i da se </a:t>
            </a:r>
            <a:r>
              <a:rPr lang="hr-HR" dirty="0" smtClean="0">
                <a:solidFill>
                  <a:srgbClr val="C00000"/>
                </a:solidFill>
              </a:rPr>
              <a:t>Glavna ocjena provodi u PUO</a:t>
            </a:r>
            <a:endParaRPr lang="hr-HR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16320" y="3933057"/>
            <a:ext cx="891784" cy="4320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796136" y="3933057"/>
            <a:ext cx="2354560" cy="7920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solidFill>
                  <a:sysClr val="windowText" lastClr="000000"/>
                </a:solidFill>
              </a:rPr>
              <a:t>Rješenje da PUO nije </a:t>
            </a:r>
            <a:r>
              <a:rPr lang="hr-HR" dirty="0" smtClean="0">
                <a:solidFill>
                  <a:sysClr val="windowText" lastClr="000000"/>
                </a:solidFill>
              </a:rPr>
              <a:t>potrebna; </a:t>
            </a:r>
            <a:r>
              <a:rPr lang="hr-HR" dirty="0" smtClean="0">
                <a:solidFill>
                  <a:srgbClr val="C00000"/>
                </a:solidFill>
              </a:rPr>
              <a:t>vraćanje na samostalni postupak</a:t>
            </a:r>
            <a:endParaRPr lang="hr-HR" dirty="0">
              <a:solidFill>
                <a:srgbClr val="C000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499992" y="4257092"/>
            <a:ext cx="864096" cy="5652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198304" y="5234069"/>
            <a:ext cx="2664297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smtClean="0">
                <a:solidFill>
                  <a:srgbClr val="C00000"/>
                </a:solidFill>
              </a:rPr>
              <a:t>Informiranje javnosti</a:t>
            </a:r>
            <a:endParaRPr lang="hr-HR" sz="1200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635896" y="3818586"/>
            <a:ext cx="0" cy="19689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51920" y="3816155"/>
            <a:ext cx="0" cy="19932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0665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GLAVNA OCJENA za zahvate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provodi se za 18/12 % zahvata</a:t>
            </a:r>
            <a:r>
              <a:rPr lang="hr-HR" dirty="0"/>
              <a:t/>
            </a:r>
            <a:br>
              <a:rPr lang="hr-HR" dirty="0"/>
            </a:br>
            <a:r>
              <a:rPr lang="hr-HR" dirty="0"/>
              <a:t>- izrada </a:t>
            </a:r>
            <a:r>
              <a:rPr lang="hr-HR" dirty="0">
                <a:solidFill>
                  <a:srgbClr val="C00000"/>
                </a:solidFill>
              </a:rPr>
              <a:t>studije utjecaja </a:t>
            </a:r>
            <a:r>
              <a:rPr lang="hr-HR" dirty="0" smtClean="0">
                <a:solidFill>
                  <a:srgbClr val="C00000"/>
                </a:solidFill>
              </a:rPr>
              <a:t>(ovlaštenik)</a:t>
            </a:r>
          </a:p>
          <a:p>
            <a:r>
              <a:rPr lang="hr-HR" dirty="0" smtClean="0"/>
              <a:t>(</a:t>
            </a:r>
            <a:r>
              <a:rPr lang="hr-HR" dirty="0"/>
              <a:t>ako je zahvat na popisu PUO, ta je studija </a:t>
            </a:r>
            <a:r>
              <a:rPr lang="hr-HR" dirty="0">
                <a:solidFill>
                  <a:srgbClr val="C00000"/>
                </a:solidFill>
              </a:rPr>
              <a:t>poglavlje u studiji PUO</a:t>
            </a:r>
            <a:r>
              <a:rPr lang="hr-HR" dirty="0"/>
              <a:t>)</a:t>
            </a:r>
            <a:br>
              <a:rPr lang="hr-HR" dirty="0"/>
            </a:br>
            <a:r>
              <a:rPr lang="hr-HR" dirty="0"/>
              <a:t>- </a:t>
            </a:r>
            <a:r>
              <a:rPr lang="hr-HR" sz="2400" dirty="0"/>
              <a:t>ne </a:t>
            </a:r>
            <a:r>
              <a:rPr lang="hr-HR" sz="2400" dirty="0" smtClean="0"/>
              <a:t>provodi se </a:t>
            </a:r>
            <a:r>
              <a:rPr lang="hr-HR" sz="2400" dirty="0"/>
              <a:t>ako Prethodna ocjena završi Rješenjem da nema značajnih </a:t>
            </a:r>
            <a:r>
              <a:rPr lang="hr-HR" sz="2400" dirty="0" smtClean="0"/>
              <a:t>utjecaja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402795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GLAVNA OCJENA za zahvate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r-HR" b="1" dirty="0" smtClean="0">
                <a:solidFill>
                  <a:schemeClr val="accent3">
                    <a:lumMod val="50000"/>
                  </a:schemeClr>
                </a:solidFill>
              </a:rPr>
              <a:t>većina zahvata </a:t>
            </a:r>
            <a:r>
              <a:rPr lang="hr-HR" b="1" dirty="0" smtClean="0">
                <a:solidFill>
                  <a:srgbClr val="C00000"/>
                </a:solidFill>
              </a:rPr>
              <a:t>kroz </a:t>
            </a:r>
            <a:r>
              <a:rPr lang="hr-HR" b="1" dirty="0">
                <a:solidFill>
                  <a:srgbClr val="C00000"/>
                </a:solidFill>
              </a:rPr>
              <a:t>PUO </a:t>
            </a:r>
            <a:r>
              <a:rPr lang="hr-HR" dirty="0" smtClean="0"/>
              <a:t>(popis zahvata)</a:t>
            </a:r>
          </a:p>
          <a:p>
            <a:pPr marL="0" indent="0">
              <a:buNone/>
            </a:pPr>
            <a:r>
              <a:rPr lang="hr-HR" dirty="0" smtClean="0"/>
              <a:t>Rješenje </a:t>
            </a:r>
            <a:r>
              <a:rPr lang="hr-HR" dirty="0"/>
              <a:t>PUO sadrži </a:t>
            </a:r>
            <a:r>
              <a:rPr lang="hr-HR" b="1" dirty="0"/>
              <a:t>Rezultate Glavne ocjene</a:t>
            </a:r>
            <a:r>
              <a:rPr lang="hr-HR" dirty="0" smtClean="0"/>
              <a:t>;)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3">
                    <a:lumMod val="50000"/>
                  </a:schemeClr>
                </a:solidFill>
              </a:rPr>
              <a:t>Manji dio zahvata </a:t>
            </a:r>
            <a:r>
              <a:rPr lang="hr-HR" dirty="0" smtClean="0"/>
              <a:t>ide kroz </a:t>
            </a:r>
            <a:r>
              <a:rPr lang="hr-HR" b="1" dirty="0" smtClean="0">
                <a:solidFill>
                  <a:srgbClr val="C00000"/>
                </a:solidFill>
              </a:rPr>
              <a:t>samostalni postupak 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sastavni </a:t>
            </a:r>
            <a:r>
              <a:rPr lang="hr-HR" dirty="0"/>
              <a:t>dio </a:t>
            </a:r>
            <a:r>
              <a:rPr lang="hr-HR" dirty="0" smtClean="0"/>
              <a:t>Rješenja (PUO i samostalni postupak)</a:t>
            </a:r>
          </a:p>
          <a:p>
            <a:pPr marL="0" indent="0">
              <a:buNone/>
            </a:pPr>
            <a:r>
              <a:rPr lang="hr-HR" sz="2600" dirty="0" smtClean="0"/>
              <a:t>(</a:t>
            </a:r>
            <a:r>
              <a:rPr lang="hr-HR" sz="2600" dirty="0"/>
              <a:t>nema značajnog negativnog </a:t>
            </a:r>
            <a:r>
              <a:rPr lang="hr-HR" sz="2600" dirty="0" smtClean="0"/>
              <a:t>utjecaja) </a:t>
            </a:r>
            <a:r>
              <a:rPr lang="hr-HR" dirty="0"/>
              <a:t>:</a:t>
            </a:r>
          </a:p>
          <a:p>
            <a:pPr>
              <a:buFontTx/>
              <a:buChar char="-"/>
            </a:pPr>
            <a:r>
              <a:rPr lang="hr-HR" dirty="0">
                <a:solidFill>
                  <a:srgbClr val="C00000"/>
                </a:solidFill>
              </a:rPr>
              <a:t>mjere ublažavanja  </a:t>
            </a:r>
          </a:p>
          <a:p>
            <a:pPr>
              <a:buFontTx/>
              <a:buChar char="-"/>
            </a:pPr>
            <a:r>
              <a:rPr lang="hr-HR" dirty="0">
                <a:solidFill>
                  <a:srgbClr val="C00000"/>
                </a:solidFill>
              </a:rPr>
              <a:t>program praćenja i izvješćivanja o stanju ciljeva očuvanja i cjelovitosti</a:t>
            </a:r>
          </a:p>
          <a:p>
            <a:pPr>
              <a:buFont typeface="Arial" charset="0"/>
              <a:buChar char="•"/>
            </a:pPr>
            <a:r>
              <a:rPr lang="hr-HR" sz="2400" dirty="0" smtClean="0"/>
              <a:t>kada </a:t>
            </a:r>
            <a:r>
              <a:rPr lang="hr-HR" sz="2400" dirty="0"/>
              <a:t>zahvat ima ili se ne može isključiti značajan negativan utjecaj – Rješenje o odbijanju zahvata </a:t>
            </a:r>
            <a:r>
              <a:rPr lang="hr-HR" sz="2400" dirty="0" smtClean="0"/>
              <a:t>   </a:t>
            </a:r>
          </a:p>
          <a:p>
            <a:pPr>
              <a:buFont typeface="Arial" charset="0"/>
              <a:buChar char="•"/>
            </a:pPr>
            <a:r>
              <a:rPr lang="hr-HR" sz="2400" dirty="0" smtClean="0"/>
              <a:t>mogućnost Prevladavajućeg </a:t>
            </a:r>
            <a:r>
              <a:rPr lang="hr-HR" sz="2400" dirty="0"/>
              <a:t>javnog </a:t>
            </a:r>
            <a:r>
              <a:rPr lang="hr-HR" sz="2400" dirty="0" smtClean="0"/>
              <a:t>interesa</a:t>
            </a:r>
            <a:endParaRPr lang="hr-HR" sz="24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35752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600" dirty="0" smtClean="0"/>
              <a:t>SHEMA GLAVNE OCJENE za zahvate </a:t>
            </a:r>
            <a:br>
              <a:rPr lang="hr-HR" sz="3600" dirty="0" smtClean="0"/>
            </a:br>
            <a:r>
              <a:rPr lang="hr-HR" sz="3600" dirty="0" smtClean="0">
                <a:solidFill>
                  <a:srgbClr val="C00000"/>
                </a:solidFill>
              </a:rPr>
              <a:t>samostalni postupak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755576" y="3212976"/>
            <a:ext cx="1296144" cy="115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Nositelj zahvata</a:t>
            </a:r>
            <a:endParaRPr lang="hr-HR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39752" y="3787351"/>
            <a:ext cx="576064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59832" y="3320988"/>
            <a:ext cx="1296144" cy="9361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MZOIP/ŽT</a:t>
            </a:r>
          </a:p>
          <a:p>
            <a:pPr algn="ctr"/>
            <a:r>
              <a:rPr lang="hr-HR" dirty="0" smtClean="0"/>
              <a:t>priroda</a:t>
            </a:r>
            <a:endParaRPr lang="hr-HR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635896" y="2599321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687216" y="1916832"/>
            <a:ext cx="1668760" cy="50405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DZZP</a:t>
            </a:r>
            <a:endParaRPr lang="hr-H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387622" y="4082887"/>
            <a:ext cx="432048" cy="0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399858" y="2649489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572000" y="3164396"/>
            <a:ext cx="648072" cy="31318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584542" y="4195936"/>
            <a:ext cx="635530" cy="3977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5580112" y="1988841"/>
            <a:ext cx="2304256" cy="12241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hr-HR" sz="1600" dirty="0" smtClean="0">
                <a:solidFill>
                  <a:srgbClr val="C00000"/>
                </a:solidFill>
              </a:rPr>
              <a:t>Rješenje o </a:t>
            </a:r>
            <a:r>
              <a:rPr lang="hr-HR" sz="1600" dirty="0">
                <a:solidFill>
                  <a:srgbClr val="C00000"/>
                </a:solidFill>
              </a:rPr>
              <a:t>odbijanju </a:t>
            </a:r>
            <a:r>
              <a:rPr lang="hr-HR" sz="1600" dirty="0" smtClean="0"/>
              <a:t>zahvata (</a:t>
            </a:r>
            <a:r>
              <a:rPr lang="hr-HR" sz="1600" dirty="0"/>
              <a:t>izuzetno mali postotak zahvata; </a:t>
            </a:r>
            <a:r>
              <a:rPr lang="hr-HR" sz="1600" dirty="0" smtClean="0">
                <a:solidFill>
                  <a:srgbClr val="FF0000"/>
                </a:solidFill>
              </a:rPr>
              <a:t>promil</a:t>
            </a:r>
            <a:r>
              <a:rPr lang="hr-HR" sz="1600" dirty="0" smtClean="0"/>
              <a:t>)</a:t>
            </a:r>
            <a:endParaRPr lang="hr-HR" sz="1600" dirty="0"/>
          </a:p>
          <a:p>
            <a:pPr algn="ctr"/>
            <a:endParaRPr lang="hr-HR" sz="1600" dirty="0"/>
          </a:p>
        </p:txBody>
      </p:sp>
      <p:sp>
        <p:nvSpPr>
          <p:cNvPr id="40" name="Rounded Rectangle 39"/>
          <p:cNvSpPr/>
          <p:nvPr/>
        </p:nvSpPr>
        <p:spPr>
          <a:xfrm>
            <a:off x="5508104" y="3573016"/>
            <a:ext cx="2592288" cy="1656184"/>
          </a:xfrm>
          <a:prstGeom prst="roundRect">
            <a:avLst>
              <a:gd name="adj" fmla="val 20238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600" dirty="0" smtClean="0">
                <a:solidFill>
                  <a:srgbClr val="C00000"/>
                </a:solidFill>
              </a:rPr>
              <a:t>Rješenje o prihvatljivosti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600" dirty="0" smtClean="0">
                <a:solidFill>
                  <a:schemeClr val="tx1"/>
                </a:solidFill>
              </a:rPr>
              <a:t>(</a:t>
            </a:r>
            <a:r>
              <a:rPr lang="hr-HR" sz="1600" b="1" dirty="0" smtClean="0">
                <a:solidFill>
                  <a:srgbClr val="C00000"/>
                </a:solidFill>
              </a:rPr>
              <a:t>gotovo </a:t>
            </a:r>
            <a:r>
              <a:rPr lang="hr-HR" sz="1600" b="1" dirty="0">
                <a:solidFill>
                  <a:srgbClr val="C00000"/>
                </a:solidFill>
              </a:rPr>
              <a:t>svi zahvati</a:t>
            </a:r>
            <a:r>
              <a:rPr lang="hr-HR" sz="1600" dirty="0">
                <a:solidFill>
                  <a:schemeClr val="tx1"/>
                </a:solidFill>
              </a:rPr>
              <a:t>)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600" dirty="0">
                <a:solidFill>
                  <a:schemeClr val="tx1"/>
                </a:solidFill>
              </a:rPr>
              <a:t>mjere ublažavanja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600" dirty="0" err="1">
                <a:solidFill>
                  <a:schemeClr val="tx1"/>
                </a:solidFill>
              </a:rPr>
              <a:t>monitoring</a:t>
            </a:r>
            <a:endParaRPr lang="hr-HR" sz="1600" dirty="0">
              <a:solidFill>
                <a:schemeClr val="tx1"/>
              </a:solidFill>
            </a:endParaRPr>
          </a:p>
          <a:p>
            <a:pPr algn="ctr"/>
            <a:endParaRPr lang="hr-HR" sz="1600" dirty="0"/>
          </a:p>
        </p:txBody>
      </p:sp>
      <p:sp>
        <p:nvSpPr>
          <p:cNvPr id="5" name="Rectangle 4"/>
          <p:cNvSpPr/>
          <p:nvPr/>
        </p:nvSpPr>
        <p:spPr>
          <a:xfrm>
            <a:off x="1907704" y="2649489"/>
            <a:ext cx="1224136" cy="3818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50" dirty="0" smtClean="0"/>
              <a:t>Prethodno mišljenje</a:t>
            </a:r>
            <a:endParaRPr lang="hr-HR" sz="1050" dirty="0"/>
          </a:p>
        </p:txBody>
      </p:sp>
      <p:sp>
        <p:nvSpPr>
          <p:cNvPr id="7" name="Rectangle 6"/>
          <p:cNvSpPr/>
          <p:nvPr/>
        </p:nvSpPr>
        <p:spPr>
          <a:xfrm>
            <a:off x="2123728" y="4365104"/>
            <a:ext cx="1008112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50" dirty="0" smtClean="0">
                <a:solidFill>
                  <a:schemeClr val="tx1"/>
                </a:solidFill>
              </a:rPr>
              <a:t>Dopuna zahtjeva</a:t>
            </a:r>
            <a:endParaRPr lang="hr-HR" sz="105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519772" y="5013176"/>
            <a:ext cx="2556284" cy="86409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ysClr val="windowText" lastClr="000000"/>
                </a:solidFill>
              </a:rPr>
              <a:t>Javni uvid</a:t>
            </a:r>
            <a:endParaRPr lang="hr-HR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315614" y="3787351"/>
            <a:ext cx="576064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282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600" dirty="0" smtClean="0"/>
              <a:t>SHEMA GLAVNE OCJENE za zahvate </a:t>
            </a:r>
            <a:br>
              <a:rPr lang="hr-HR" sz="3600" dirty="0" smtClean="0"/>
            </a:br>
            <a:r>
              <a:rPr lang="hr-HR" sz="3600" dirty="0" smtClean="0">
                <a:solidFill>
                  <a:srgbClr val="C00000"/>
                </a:solidFill>
              </a:rPr>
              <a:t>kroz PUO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539552" y="3320988"/>
            <a:ext cx="1152128" cy="12727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Nositelj zahvata</a:t>
            </a:r>
            <a:endParaRPr lang="hr-HR" dirty="0"/>
          </a:p>
        </p:txBody>
      </p:sp>
      <p:sp>
        <p:nvSpPr>
          <p:cNvPr id="8" name="Rectangle 7"/>
          <p:cNvSpPr/>
          <p:nvPr/>
        </p:nvSpPr>
        <p:spPr>
          <a:xfrm>
            <a:off x="2627783" y="3477580"/>
            <a:ext cx="1440161" cy="103869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MZOIP/ŽT</a:t>
            </a:r>
          </a:p>
          <a:p>
            <a:pPr algn="ctr"/>
            <a:r>
              <a:rPr lang="hr-HR" dirty="0" smtClean="0"/>
              <a:t>okoliš</a:t>
            </a:r>
            <a:endParaRPr lang="hr-HR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454320" y="2060848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483768" y="1556792"/>
            <a:ext cx="1440160" cy="43204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DZZP</a:t>
            </a:r>
            <a:endParaRPr lang="hr-H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907704" y="4072745"/>
            <a:ext cx="347971" cy="0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059832" y="2060848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572000" y="4293147"/>
            <a:ext cx="576064" cy="30055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572000" y="3031369"/>
            <a:ext cx="779546" cy="54164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5400092" y="1340768"/>
            <a:ext cx="2556284" cy="187220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hr-HR" sz="1600" dirty="0" smtClean="0"/>
          </a:p>
          <a:p>
            <a:pPr lvl="0" algn="ctr"/>
            <a:r>
              <a:rPr lang="hr-HR" sz="1600" dirty="0" smtClean="0">
                <a:solidFill>
                  <a:srgbClr val="C00000"/>
                </a:solidFill>
              </a:rPr>
              <a:t>Rješenje o prihvatljivosti zahvata za okoliš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600" b="1" dirty="0" smtClean="0">
                <a:solidFill>
                  <a:srgbClr val="C00000"/>
                </a:solidFill>
              </a:rPr>
              <a:t>rezultati Glavne ocjene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200" dirty="0" smtClean="0">
                <a:solidFill>
                  <a:schemeClr val="tx1"/>
                </a:solidFill>
              </a:rPr>
              <a:t>mjere </a:t>
            </a:r>
            <a:r>
              <a:rPr lang="hr-HR" sz="1200" dirty="0">
                <a:solidFill>
                  <a:schemeClr val="tx1"/>
                </a:solidFill>
              </a:rPr>
              <a:t>ublažavanja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200" dirty="0" err="1">
                <a:solidFill>
                  <a:schemeClr val="tx1"/>
                </a:solidFill>
              </a:rPr>
              <a:t>monitoring</a:t>
            </a:r>
            <a:endParaRPr lang="hr-HR" sz="1200" dirty="0">
              <a:solidFill>
                <a:schemeClr val="tx1"/>
              </a:solidFill>
            </a:endParaRPr>
          </a:p>
          <a:p>
            <a:pPr algn="ctr"/>
            <a:r>
              <a:rPr lang="hr-HR" sz="1600" dirty="0">
                <a:solidFill>
                  <a:schemeClr val="tx1"/>
                </a:solidFill>
              </a:rPr>
              <a:t>(gotovo svi zahvati)</a:t>
            </a:r>
          </a:p>
          <a:p>
            <a:pPr lvl="0" algn="ctr"/>
            <a:endParaRPr lang="hr-HR" sz="1600" b="1" dirty="0"/>
          </a:p>
          <a:p>
            <a:pPr algn="ctr"/>
            <a:endParaRPr lang="hr-HR" sz="1600" dirty="0"/>
          </a:p>
        </p:txBody>
      </p:sp>
      <p:sp>
        <p:nvSpPr>
          <p:cNvPr id="40" name="Rounded Rectangle 39"/>
          <p:cNvSpPr/>
          <p:nvPr/>
        </p:nvSpPr>
        <p:spPr>
          <a:xfrm>
            <a:off x="5508104" y="3957346"/>
            <a:ext cx="2088232" cy="1487878"/>
          </a:xfrm>
          <a:prstGeom prst="roundRect">
            <a:avLst>
              <a:gd name="adj" fmla="val 20238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 smtClean="0">
                <a:solidFill>
                  <a:srgbClr val="C00000"/>
                </a:solidFill>
              </a:rPr>
              <a:t>zastoj postupka</a:t>
            </a:r>
          </a:p>
          <a:p>
            <a:pPr algn="ctr"/>
            <a:r>
              <a:rPr lang="hr-HR" sz="1600" dirty="0" smtClean="0"/>
              <a:t>obvezujuće mišljenje</a:t>
            </a:r>
          </a:p>
          <a:p>
            <a:pPr algn="ctr"/>
            <a:r>
              <a:rPr lang="hr-HR" sz="1600" dirty="0" smtClean="0"/>
              <a:t>utvrđivanje prevladavajućeg JIN</a:t>
            </a:r>
            <a:endParaRPr lang="hr-HR" sz="1600" dirty="0"/>
          </a:p>
        </p:txBody>
      </p:sp>
      <p:sp>
        <p:nvSpPr>
          <p:cNvPr id="5" name="Rectangle 4"/>
          <p:cNvSpPr/>
          <p:nvPr/>
        </p:nvSpPr>
        <p:spPr>
          <a:xfrm>
            <a:off x="2255675" y="2492896"/>
            <a:ext cx="1812270" cy="53847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50" dirty="0" smtClean="0"/>
              <a:t>ČLAN POVJERENSTVA</a:t>
            </a:r>
          </a:p>
          <a:p>
            <a:pPr algn="ctr"/>
            <a:r>
              <a:rPr lang="hr-HR" sz="1050" dirty="0" smtClean="0"/>
              <a:t>PRIRODA</a:t>
            </a:r>
            <a:endParaRPr lang="hr-HR" sz="1050" dirty="0"/>
          </a:p>
        </p:txBody>
      </p:sp>
      <p:sp>
        <p:nvSpPr>
          <p:cNvPr id="7" name="Rectangle 6"/>
          <p:cNvSpPr/>
          <p:nvPr/>
        </p:nvSpPr>
        <p:spPr>
          <a:xfrm>
            <a:off x="1691680" y="4365104"/>
            <a:ext cx="936104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50" dirty="0" smtClean="0">
                <a:solidFill>
                  <a:schemeClr val="tx1"/>
                </a:solidFill>
              </a:rPr>
              <a:t>Dopuna zahtjeva</a:t>
            </a:r>
            <a:endParaRPr lang="hr-HR" sz="105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387622" y="5013176"/>
            <a:ext cx="2184378" cy="86409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ysClr val="windowText" lastClr="000000"/>
                </a:solidFill>
              </a:rPr>
              <a:t>Javni uvid</a:t>
            </a:r>
            <a:endParaRPr lang="hr-HR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907704" y="3861048"/>
            <a:ext cx="576064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192218" y="3068961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901211" y="3068961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691680" y="2060848"/>
            <a:ext cx="1202432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50" dirty="0" smtClean="0">
                <a:solidFill>
                  <a:schemeClr val="tx1"/>
                </a:solidFill>
              </a:rPr>
              <a:t>PRETHODNO MIŠLJENJE</a:t>
            </a:r>
            <a:endParaRPr lang="hr-HR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409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>
                <a:solidFill>
                  <a:srgbClr val="FF0000"/>
                </a:solidFill>
              </a:rPr>
              <a:t>primjer</a:t>
            </a:r>
            <a:r>
              <a:rPr lang="hr-HR" sz="3200" dirty="0"/>
              <a:t> zahvata s </a:t>
            </a:r>
            <a:r>
              <a:rPr lang="hr-HR" sz="3200" dirty="0">
                <a:solidFill>
                  <a:srgbClr val="C00000"/>
                </a:solidFill>
              </a:rPr>
              <a:t>Glavnom ocjenom</a:t>
            </a:r>
            <a:r>
              <a:rPr lang="hr-HR" sz="3200" dirty="0"/>
              <a:t>:</a:t>
            </a:r>
            <a:br>
              <a:rPr lang="hr-HR" sz="3200" dirty="0"/>
            </a:br>
            <a:r>
              <a:rPr lang="hr-HR" sz="3200" dirty="0"/>
              <a:t> </a:t>
            </a:r>
            <a:r>
              <a:rPr lang="hr-HR" sz="3200" dirty="0" err="1" smtClean="0"/>
              <a:t>Izmještanje</a:t>
            </a:r>
            <a:r>
              <a:rPr lang="hr-HR" sz="3200" dirty="0" smtClean="0"/>
              <a:t> </a:t>
            </a:r>
            <a:r>
              <a:rPr lang="hr-HR" sz="3200" dirty="0"/>
              <a:t>DC D34 (obilaznica </a:t>
            </a:r>
            <a:r>
              <a:rPr lang="hr-HR" sz="3200" dirty="0" err="1"/>
              <a:t>Petrijevaca</a:t>
            </a:r>
            <a:r>
              <a:rPr lang="hr-HR" sz="32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r-HR" dirty="0"/>
              <a:t>Rješenje PUO sadrži:</a:t>
            </a:r>
          </a:p>
          <a:p>
            <a:pPr marL="0" indent="0">
              <a:buNone/>
            </a:pPr>
            <a:r>
              <a:rPr lang="hr-HR" dirty="0"/>
              <a:t>1. </a:t>
            </a:r>
            <a:r>
              <a:rPr lang="hr-HR" b="1" dirty="0">
                <a:solidFill>
                  <a:srgbClr val="00B050"/>
                </a:solidFill>
              </a:rPr>
              <a:t>opće mjere </a:t>
            </a:r>
            <a:r>
              <a:rPr lang="hr-HR" dirty="0"/>
              <a:t>zaštite prirode: </a:t>
            </a:r>
          </a:p>
          <a:p>
            <a:pPr>
              <a:buFontTx/>
              <a:buChar char="-"/>
            </a:pPr>
            <a:r>
              <a:rPr lang="hr-HR" dirty="0"/>
              <a:t>zabranjeno je hvatati i ozljeđivati životinje, </a:t>
            </a:r>
          </a:p>
          <a:p>
            <a:pPr>
              <a:buFontTx/>
              <a:buChar char="-"/>
            </a:pPr>
            <a:r>
              <a:rPr lang="hr-HR" dirty="0"/>
              <a:t>uklanjati ambroziju, </a:t>
            </a:r>
          </a:p>
          <a:p>
            <a:pPr>
              <a:buFontTx/>
              <a:buChar char="-"/>
            </a:pPr>
            <a:r>
              <a:rPr lang="hr-HR" dirty="0"/>
              <a:t>za sanaciju (</a:t>
            </a:r>
            <a:r>
              <a:rPr lang="hr-HR" dirty="0" err="1"/>
              <a:t>rekultivaciju</a:t>
            </a:r>
            <a:r>
              <a:rPr lang="hr-HR" dirty="0"/>
              <a:t>) koristiti autohtone biljne vrste, </a:t>
            </a:r>
          </a:p>
          <a:p>
            <a:pPr marL="0" indent="0">
              <a:buNone/>
            </a:pPr>
            <a:r>
              <a:rPr lang="hr-HR" dirty="0"/>
              <a:t>2. </a:t>
            </a:r>
            <a:r>
              <a:rPr lang="hr-HR" b="1" dirty="0">
                <a:solidFill>
                  <a:srgbClr val="00B050"/>
                </a:solidFill>
              </a:rPr>
              <a:t>mjere ublažavanja </a:t>
            </a:r>
            <a:r>
              <a:rPr lang="hr-HR" dirty="0"/>
              <a:t>utjecaja na EM: </a:t>
            </a:r>
          </a:p>
          <a:p>
            <a:pPr marL="0" indent="0">
              <a:buNone/>
            </a:pPr>
            <a:r>
              <a:rPr lang="hr-HR" sz="2600" dirty="0"/>
              <a:t>cilj očuvanja Sibirska perunika (strogo zaštićena)</a:t>
            </a:r>
          </a:p>
          <a:p>
            <a:pPr>
              <a:buFontTx/>
              <a:buChar char="-"/>
            </a:pPr>
            <a:r>
              <a:rPr lang="hr-HR" dirty="0"/>
              <a:t>odabrati varijantu s vijaduktom „Stara </a:t>
            </a:r>
            <a:r>
              <a:rPr lang="hr-HR" dirty="0" err="1"/>
              <a:t>Karašica</a:t>
            </a:r>
            <a:r>
              <a:rPr lang="hr-HR" dirty="0"/>
              <a:t>”</a:t>
            </a:r>
          </a:p>
          <a:p>
            <a:pPr>
              <a:buFontTx/>
              <a:buChar char="-"/>
            </a:pPr>
            <a:r>
              <a:rPr lang="hr-HR" dirty="0"/>
              <a:t>izraditi cijevne ispuste te održavati njihovu propusnost da se osigura kvalitetna izmjena vodne mase između istočnog i zapadnog dijela starog toka </a:t>
            </a:r>
            <a:r>
              <a:rPr lang="hr-HR" dirty="0" err="1"/>
              <a:t>Karašice</a:t>
            </a:r>
            <a:r>
              <a:rPr lang="hr-HR" dirty="0"/>
              <a:t> tijekom plavljenja livada te ih osigurati kao prijelaze za divlje životinje I. kategorije (vodozemci, gmazovi, mali sisavci</a:t>
            </a:r>
          </a:p>
        </p:txBody>
      </p:sp>
    </p:spTree>
    <p:extLst>
      <p:ext uri="{BB962C8B-B14F-4D97-AF65-F5344CB8AC3E}">
        <p14:creationId xmlns:p14="http://schemas.microsoft.com/office/powerpoint/2010/main" xmlns="" val="38355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04800"/>
            <a:ext cx="8431212" cy="460375"/>
          </a:xfrm>
        </p:spPr>
        <p:txBody>
          <a:bodyPr/>
          <a:lstStyle/>
          <a:p>
            <a:r>
              <a:rPr lang="hr-HR" sz="2400" dirty="0"/>
              <a:t>Institucionalni </a:t>
            </a:r>
            <a:r>
              <a:rPr lang="hr-HR" sz="2400" dirty="0" smtClean="0"/>
              <a:t>okvir zaštite prirode</a:t>
            </a:r>
            <a:endParaRPr lang="hr-HR" sz="2400" dirty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07950" y="1341438"/>
            <a:ext cx="2663825" cy="86342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 dirty="0">
                <a:latin typeface="Arial" charset="0"/>
              </a:rPr>
              <a:t>Ministarstvo </a:t>
            </a:r>
            <a:r>
              <a:rPr lang="hr-HR" dirty="0" smtClean="0">
                <a:latin typeface="Arial" charset="0"/>
              </a:rPr>
              <a:t>zaštite </a:t>
            </a:r>
          </a:p>
          <a:p>
            <a:pPr algn="ctr"/>
            <a:r>
              <a:rPr lang="hr-HR" dirty="0" smtClean="0">
                <a:latin typeface="Arial" charset="0"/>
              </a:rPr>
              <a:t>okoliša i prirode </a:t>
            </a:r>
            <a:endParaRPr lang="hr-HR" dirty="0">
              <a:latin typeface="Arial" charset="0"/>
            </a:endParaRPr>
          </a:p>
          <a:p>
            <a:pPr algn="ctr"/>
            <a:r>
              <a:rPr lang="hr-HR" dirty="0">
                <a:latin typeface="Arial" charset="0"/>
              </a:rPr>
              <a:t> Uprava za zaštitu prirode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116013" y="2276475"/>
            <a:ext cx="3600450" cy="334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>
                <a:latin typeface="Arial" charset="0"/>
              </a:rPr>
              <a:t>Državni zavod za zaštitu prirode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763713" y="3068638"/>
            <a:ext cx="6227762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>
                <a:latin typeface="Arial" charset="0"/>
              </a:rPr>
              <a:t>JU za upravljanje nacionalnim parkovima i parkovima prirode</a:t>
            </a: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468313" y="4652963"/>
            <a:ext cx="252095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>
                <a:latin typeface="Arial" charset="0"/>
              </a:rPr>
              <a:t>Županijsko upravno tijelo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684213" y="5373688"/>
            <a:ext cx="6624637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hr-HR">
                <a:latin typeface="Arial" charset="0"/>
              </a:rPr>
              <a:t>Županijske JU za upravljanje zaštićenim prirodnim vrijednostima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2843213" y="1412875"/>
            <a:ext cx="40917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dirty="0"/>
              <a:t>Središnja državna institucija odgovorna za</a:t>
            </a:r>
          </a:p>
          <a:p>
            <a:r>
              <a:rPr lang="hr-HR" dirty="0"/>
              <a:t>administrativne poslove </a:t>
            </a:r>
            <a:r>
              <a:rPr lang="hr-HR" dirty="0" smtClean="0"/>
              <a:t>zaštite </a:t>
            </a:r>
            <a:r>
              <a:rPr lang="hr-HR" dirty="0"/>
              <a:t>prirode</a:t>
            </a: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1871663" cy="3619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r-HR" sz="1600" b="1" dirty="0"/>
              <a:t>Državna razina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107950" y="4076700"/>
            <a:ext cx="18358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b="1" dirty="0"/>
              <a:t>Županijska razina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5003800" y="2276475"/>
            <a:ext cx="315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/>
              <a:t>Stručni poslovi zaštite prirode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3635375" y="3429000"/>
            <a:ext cx="3964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dirty="0"/>
              <a:t>Odgovorni za upravljanje NP </a:t>
            </a:r>
            <a:r>
              <a:rPr lang="hr-HR" dirty="0" smtClean="0"/>
              <a:t>(8) i PP (11)</a:t>
            </a:r>
            <a:endParaRPr lang="hr-HR" dirty="0"/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3059113" y="4581525"/>
            <a:ext cx="546630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dirty="0"/>
              <a:t>Odgovorno za administrativne poslove </a:t>
            </a:r>
            <a:r>
              <a:rPr lang="hr-HR" dirty="0" smtClean="0"/>
              <a:t>zaštite prirode na </a:t>
            </a:r>
            <a:endParaRPr lang="hr-HR" dirty="0"/>
          </a:p>
          <a:p>
            <a:r>
              <a:rPr lang="hr-HR" dirty="0"/>
              <a:t>županijskoj razini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3132138" y="5805488"/>
            <a:ext cx="54696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dirty="0"/>
              <a:t>Odgovorne za upravljanje </a:t>
            </a:r>
            <a:r>
              <a:rPr lang="hr-HR" dirty="0" smtClean="0"/>
              <a:t>ostalim zaštićenim područjima</a:t>
            </a:r>
          </a:p>
          <a:p>
            <a:r>
              <a:rPr lang="hr-HR" dirty="0" smtClean="0"/>
              <a:t>i područjima </a:t>
            </a:r>
            <a:r>
              <a:rPr lang="hr-HR" dirty="0"/>
              <a:t>EM u županiji</a:t>
            </a:r>
          </a:p>
        </p:txBody>
      </p:sp>
    </p:spTree>
    <p:extLst>
      <p:ext uri="{BB962C8B-B14F-4D97-AF65-F5344CB8AC3E}">
        <p14:creationId xmlns:p14="http://schemas.microsoft.com/office/powerpoint/2010/main" xmlns="" val="202184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/>
              <a:t>UTVRĐIVANJA </a:t>
            </a:r>
            <a:r>
              <a:rPr lang="hr-HR" sz="3200" dirty="0" smtClean="0"/>
              <a:t>PREVLADAVAJUĆEG </a:t>
            </a:r>
            <a:r>
              <a:rPr lang="hr-HR" sz="3200" dirty="0"/>
              <a:t>JAVNOG INTERESA I KOMPENZACIJSKIH UVJETA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b="1" dirty="0" smtClean="0">
                <a:solidFill>
                  <a:srgbClr val="C00000"/>
                </a:solidFill>
              </a:rPr>
              <a:t>Izuzetno rijetko (promili)</a:t>
            </a:r>
          </a:p>
          <a:p>
            <a:r>
              <a:rPr lang="hr-HR" dirty="0" smtClean="0"/>
              <a:t>Nositelj zahvata podnosi </a:t>
            </a:r>
            <a:r>
              <a:rPr lang="hr-HR" dirty="0" smtClean="0">
                <a:solidFill>
                  <a:srgbClr val="C00000"/>
                </a:solidFill>
              </a:rPr>
              <a:t>zahtjev </a:t>
            </a:r>
            <a:r>
              <a:rPr lang="hr-HR" dirty="0" err="1" smtClean="0">
                <a:solidFill>
                  <a:srgbClr val="C00000"/>
                </a:solidFill>
              </a:rPr>
              <a:t>MZOiP</a:t>
            </a:r>
            <a:r>
              <a:rPr lang="hr-HR" dirty="0" smtClean="0">
                <a:solidFill>
                  <a:srgbClr val="C00000"/>
                </a:solidFill>
              </a:rPr>
              <a:t>-u </a:t>
            </a:r>
            <a:r>
              <a:rPr lang="hr-HR" dirty="0" smtClean="0"/>
              <a:t>za utvrđivanjem prevladavajućeg JIN i odobrenje zahvata uz KU</a:t>
            </a:r>
          </a:p>
          <a:p>
            <a:r>
              <a:rPr lang="hr-HR" dirty="0" smtClean="0">
                <a:solidFill>
                  <a:srgbClr val="C00000"/>
                </a:solidFill>
              </a:rPr>
              <a:t>DZZP daje mišljenje o mogućnosti KU</a:t>
            </a:r>
          </a:p>
          <a:p>
            <a:r>
              <a:rPr lang="hr-HR" dirty="0" smtClean="0"/>
              <a:t>Ako </a:t>
            </a:r>
            <a:r>
              <a:rPr lang="hr-HR" dirty="0" smtClean="0">
                <a:solidFill>
                  <a:srgbClr val="C00000"/>
                </a:solidFill>
              </a:rPr>
              <a:t>nije moguće odrediti KU</a:t>
            </a:r>
            <a:r>
              <a:rPr lang="hr-HR" dirty="0" smtClean="0"/>
              <a:t>, zahvat se </a:t>
            </a:r>
            <a:r>
              <a:rPr lang="hr-HR" dirty="0" smtClean="0">
                <a:solidFill>
                  <a:srgbClr val="C00000"/>
                </a:solidFill>
              </a:rPr>
              <a:t>odbija</a:t>
            </a:r>
          </a:p>
          <a:p>
            <a:r>
              <a:rPr lang="hr-HR" dirty="0" smtClean="0"/>
              <a:t>Ako je </a:t>
            </a:r>
            <a:r>
              <a:rPr lang="hr-HR" dirty="0" smtClean="0">
                <a:solidFill>
                  <a:srgbClr val="C00000"/>
                </a:solidFill>
              </a:rPr>
              <a:t>moguće odrediti KU</a:t>
            </a:r>
            <a:r>
              <a:rPr lang="hr-HR" dirty="0" smtClean="0"/>
              <a:t>, MZOIP šalje </a:t>
            </a:r>
            <a:r>
              <a:rPr lang="hr-HR" dirty="0" smtClean="0">
                <a:solidFill>
                  <a:srgbClr val="C00000"/>
                </a:solidFill>
              </a:rPr>
              <a:t>upit Vladi </a:t>
            </a:r>
            <a:r>
              <a:rPr lang="hr-HR" dirty="0" smtClean="0"/>
              <a:t>RH o </a:t>
            </a:r>
            <a:r>
              <a:rPr lang="hr-HR" dirty="0" smtClean="0">
                <a:solidFill>
                  <a:srgbClr val="C00000"/>
                </a:solidFill>
              </a:rPr>
              <a:t>postojanju prevladavajućeg JIN</a:t>
            </a:r>
          </a:p>
          <a:p>
            <a:r>
              <a:rPr lang="hr-HR" dirty="0" smtClean="0"/>
              <a:t>Ako Vlada odluči da </a:t>
            </a:r>
            <a:r>
              <a:rPr lang="hr-HR" dirty="0" smtClean="0">
                <a:solidFill>
                  <a:srgbClr val="C00000"/>
                </a:solidFill>
              </a:rPr>
              <a:t>postoji</a:t>
            </a:r>
            <a:r>
              <a:rPr lang="hr-HR" dirty="0" smtClean="0"/>
              <a:t> prevladavajući JIN, MZOIP </a:t>
            </a:r>
            <a:r>
              <a:rPr lang="hr-HR" dirty="0" smtClean="0">
                <a:solidFill>
                  <a:srgbClr val="C00000"/>
                </a:solidFill>
              </a:rPr>
              <a:t>odobrava zahvat uz KU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15778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 smtClean="0"/>
              <a:t>SHEMA UTVRĐIVANJA PREDVADAVAJUĆEG JAVNOG INTERESA I KOMPENZACIJSKIH UVJETA</a:t>
            </a: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611560" y="2780928"/>
            <a:ext cx="864096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smtClean="0"/>
              <a:t>Rješenje o odbijanju zahvata</a:t>
            </a:r>
            <a:endParaRPr lang="hr-HR" sz="1200" dirty="0"/>
          </a:p>
        </p:txBody>
      </p:sp>
      <p:sp>
        <p:nvSpPr>
          <p:cNvPr id="5" name="Rectangle 4"/>
          <p:cNvSpPr/>
          <p:nvPr/>
        </p:nvSpPr>
        <p:spPr>
          <a:xfrm>
            <a:off x="611560" y="4437112"/>
            <a:ext cx="864096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Zastoj  PUO</a:t>
            </a:r>
            <a:endParaRPr lang="hr-HR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547664" y="3305253"/>
            <a:ext cx="504056" cy="28046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631386" y="4530080"/>
            <a:ext cx="336612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110475" y="3610744"/>
            <a:ext cx="10081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Nositelj zahvata</a:t>
            </a:r>
            <a:endParaRPr lang="hr-HR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208107" y="4042859"/>
            <a:ext cx="28377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626344" y="3629202"/>
            <a:ext cx="10176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MZOIP</a:t>
            </a:r>
            <a:endParaRPr lang="hr-HR" dirty="0"/>
          </a:p>
        </p:txBody>
      </p:sp>
      <p:sp>
        <p:nvSpPr>
          <p:cNvPr id="25" name="Oval 24"/>
          <p:cNvSpPr/>
          <p:nvPr/>
        </p:nvSpPr>
        <p:spPr>
          <a:xfrm>
            <a:off x="2822104" y="5078355"/>
            <a:ext cx="2325960" cy="79208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Javna rasprava</a:t>
            </a:r>
            <a:endParaRPr lang="hr-HR" dirty="0"/>
          </a:p>
        </p:txBody>
      </p:sp>
      <p:sp>
        <p:nvSpPr>
          <p:cNvPr id="26" name="Oval 25"/>
          <p:cNvSpPr/>
          <p:nvPr/>
        </p:nvSpPr>
        <p:spPr>
          <a:xfrm>
            <a:off x="2987824" y="2137115"/>
            <a:ext cx="191166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DZZP</a:t>
            </a:r>
            <a:endParaRPr lang="hr-HR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100228" y="2956857"/>
            <a:ext cx="0" cy="4305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943654" y="2970165"/>
            <a:ext cx="0" cy="41722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614530" y="2956857"/>
            <a:ext cx="1165381" cy="28127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 smtClean="0"/>
              <a:t>Mišljenje o KU</a:t>
            </a:r>
            <a:endParaRPr lang="hr-HR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899484" y="4365104"/>
            <a:ext cx="1328700" cy="5292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6444208" y="4878795"/>
            <a:ext cx="1202432" cy="7550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>
                <a:solidFill>
                  <a:schemeClr val="tx1"/>
                </a:solidFill>
              </a:rPr>
              <a:t>o</a:t>
            </a:r>
            <a:r>
              <a:rPr lang="hr-HR" sz="1400" dirty="0" smtClean="0">
                <a:solidFill>
                  <a:schemeClr val="tx1"/>
                </a:solidFill>
              </a:rPr>
              <a:t>dbijanje zahvata</a:t>
            </a:r>
            <a:endParaRPr lang="hr-HR" sz="14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415929" y="2006453"/>
            <a:ext cx="1512168" cy="774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VLADA RH</a:t>
            </a:r>
            <a:endParaRPr lang="hr-HR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4899484" y="4067944"/>
            <a:ext cx="1328700" cy="1845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503404" y="3629202"/>
            <a:ext cx="1337219" cy="8509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400" dirty="0" smtClean="0">
                <a:solidFill>
                  <a:srgbClr val="C00000"/>
                </a:solidFill>
              </a:rPr>
              <a:t>odobrenje zahvata </a:t>
            </a:r>
          </a:p>
          <a:p>
            <a:pPr algn="ctr"/>
            <a:r>
              <a:rPr lang="hr-HR" sz="1400" dirty="0" smtClean="0">
                <a:solidFill>
                  <a:srgbClr val="C00000"/>
                </a:solidFill>
              </a:rPr>
              <a:t>KU</a:t>
            </a:r>
            <a:endParaRPr lang="hr-HR" sz="1400" dirty="0">
              <a:solidFill>
                <a:srgbClr val="C00000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5094379" y="2970165"/>
            <a:ext cx="914400" cy="31777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JIN</a:t>
            </a:r>
            <a:endParaRPr lang="hr-HR" dirty="0"/>
          </a:p>
        </p:txBody>
      </p:sp>
      <p:cxnSp>
        <p:nvCxnSpPr>
          <p:cNvPr id="90" name="Straight Arrow Connector 89"/>
          <p:cNvCxnSpPr/>
          <p:nvPr/>
        </p:nvCxnSpPr>
        <p:spPr>
          <a:xfrm flipV="1">
            <a:off x="4788024" y="3387391"/>
            <a:ext cx="432048" cy="307937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6008779" y="2780928"/>
            <a:ext cx="329107" cy="239536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0358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8858250" cy="5048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hr-HR" dirty="0" smtClean="0">
                <a:solidFill>
                  <a:schemeClr val="tx1"/>
                </a:solidFill>
              </a:rPr>
              <a:t>Statistika postupka OPZEM 2008.-2013.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07950" y="819150"/>
            <a:ext cx="8785225" cy="56880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1600" smtClean="0"/>
              <a:t>Graf 1: Omjer predmeta riješenih u prethodnoj ocjeni, upućenih na glavnu ocjenu ili na utvrđivanje prevladavajućeg javnog interesa zahvata </a:t>
            </a:r>
            <a:r>
              <a:rPr lang="hr-HR" sz="1600" u="sng" smtClean="0"/>
              <a:t>na razini ministarstva nadležnog za zaštitu prirode</a:t>
            </a:r>
            <a:r>
              <a:rPr lang="hr-HR" sz="1600" smtClean="0"/>
              <a:t> u razdoblju od 2008. do 2013. (UKUPAN BR. ZAHTJEVA = 417)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78DF4-5B42-4D7F-A6B7-960A5C8FD98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23557" name="Picture 2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925" y="554038"/>
            <a:ext cx="8491538" cy="9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8" name="TextBox 5"/>
          <p:cNvSpPr txBox="1">
            <a:spLocks noChangeArrowheads="1"/>
          </p:cNvSpPr>
          <p:nvPr/>
        </p:nvSpPr>
        <p:spPr bwMode="auto">
          <a:xfrm>
            <a:off x="4987925" y="6138863"/>
            <a:ext cx="3633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/>
            <a:r>
              <a:rPr lang="hr-HR"/>
              <a:t>Izvor podataka: MZOIP, 2013. </a:t>
            </a:r>
          </a:p>
        </p:txBody>
      </p:sp>
      <p:pic>
        <p:nvPicPr>
          <p:cNvPr id="2355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916113"/>
            <a:ext cx="7031037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4754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8858250" cy="5048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hr-HR" dirty="0">
                <a:solidFill>
                  <a:schemeClr val="tx1"/>
                </a:solidFill>
              </a:rPr>
              <a:t>Statistika </a:t>
            </a:r>
            <a:r>
              <a:rPr lang="hr-HR" dirty="0" smtClean="0">
                <a:solidFill>
                  <a:schemeClr val="tx1"/>
                </a:solidFill>
              </a:rPr>
              <a:t>postupka OPZEM 2008</a:t>
            </a:r>
            <a:r>
              <a:rPr lang="hr-HR" dirty="0">
                <a:solidFill>
                  <a:schemeClr val="tx1"/>
                </a:solidFill>
              </a:rPr>
              <a:t>.-2013.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D8042A-BD09-4FCC-BDED-FF7EE867416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24580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00138" y="1797050"/>
            <a:ext cx="7080250" cy="42576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323850" y="692150"/>
            <a:ext cx="85693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hr-HR" sz="1600"/>
              <a:t>Graf 2: Omjer predmeta riješenih u prethodnoj ocjeni, upućenih na glavnu ocjenu ili na utvrđivanje prevladavajućeg javnog interesa zahvata </a:t>
            </a:r>
            <a:r>
              <a:rPr lang="hr-HR" sz="1600" u="sng"/>
              <a:t>na razini županijskih ureda nadležnih za okoliš i prirodu </a:t>
            </a:r>
            <a:r>
              <a:rPr lang="hr-HR" sz="1600"/>
              <a:t>u razdoblju od 2008. do 2013. (UKUPAN BR. ZAHTJEVA = 453)</a:t>
            </a:r>
          </a:p>
        </p:txBody>
      </p:sp>
      <p:sp>
        <p:nvSpPr>
          <p:cNvPr id="24582" name="TextBox 5"/>
          <p:cNvSpPr txBox="1">
            <a:spLocks noChangeArrowheads="1"/>
          </p:cNvSpPr>
          <p:nvPr/>
        </p:nvSpPr>
        <p:spPr bwMode="auto">
          <a:xfrm>
            <a:off x="5053013" y="6172200"/>
            <a:ext cx="3633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/>
            <a:r>
              <a:rPr lang="hr-HR"/>
              <a:t>Izvor podataka: DZZP, 2013. </a:t>
            </a:r>
          </a:p>
        </p:txBody>
      </p:sp>
    </p:spTree>
    <p:extLst>
      <p:ext uri="{BB962C8B-B14F-4D97-AF65-F5344CB8AC3E}">
        <p14:creationId xmlns:p14="http://schemas.microsoft.com/office/powerpoint/2010/main" xmlns="" val="21002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SPUO</a:t>
            </a:r>
            <a:r>
              <a:rPr lang="hr-HR" dirty="0" smtClean="0"/>
              <a:t> - općenito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hr-HR" dirty="0" smtClean="0"/>
              <a:t>= </a:t>
            </a:r>
            <a:r>
              <a:rPr lang="hr-HR" sz="3400" dirty="0" smtClean="0"/>
              <a:t>postupak </a:t>
            </a:r>
            <a:r>
              <a:rPr lang="hr-HR" sz="3400" dirty="0"/>
              <a:t>kojim se procjenjuju vjerojatno značajni utjecaji na okoliš koji mogu nastati provedbom </a:t>
            </a:r>
            <a:r>
              <a:rPr lang="hr-HR" sz="3400" dirty="0" smtClean="0"/>
              <a:t>SPP</a:t>
            </a:r>
            <a:endParaRPr lang="hr-HR" sz="3400" dirty="0"/>
          </a:p>
          <a:p>
            <a:r>
              <a:rPr lang="hr-HR" sz="3400" dirty="0" smtClean="0"/>
              <a:t>omogućava </a:t>
            </a:r>
            <a:r>
              <a:rPr lang="hr-HR" sz="3400" dirty="0"/>
              <a:t>da se </a:t>
            </a:r>
            <a:r>
              <a:rPr lang="hr-HR" sz="3400" dirty="0">
                <a:solidFill>
                  <a:srgbClr val="FF0000"/>
                </a:solidFill>
              </a:rPr>
              <a:t>mjerodavne odluke o prihvaćanju </a:t>
            </a:r>
            <a:r>
              <a:rPr lang="hr-HR" sz="3400" dirty="0" smtClean="0">
                <a:solidFill>
                  <a:srgbClr val="FF0000"/>
                </a:solidFill>
              </a:rPr>
              <a:t>SPP </a:t>
            </a:r>
            <a:r>
              <a:rPr lang="hr-HR" sz="3400" dirty="0">
                <a:solidFill>
                  <a:srgbClr val="FF0000"/>
                </a:solidFill>
              </a:rPr>
              <a:t>donose uz poznavanje mogućih značajnih utjecaja</a:t>
            </a:r>
            <a:r>
              <a:rPr lang="hr-HR" sz="3400" dirty="0"/>
              <a:t> koje bi </a:t>
            </a:r>
            <a:r>
              <a:rPr lang="hr-HR" sz="3400" dirty="0" smtClean="0"/>
              <a:t>SPP </a:t>
            </a:r>
            <a:r>
              <a:rPr lang="hr-HR" sz="3400" dirty="0"/>
              <a:t>svojom provedbom mogao imati na okoliš, a </a:t>
            </a:r>
            <a:r>
              <a:rPr lang="hr-HR" sz="3400" dirty="0">
                <a:solidFill>
                  <a:srgbClr val="FF0000"/>
                </a:solidFill>
              </a:rPr>
              <a:t>nositeljima zahvata </a:t>
            </a:r>
            <a:r>
              <a:rPr lang="hr-HR" sz="3400" dirty="0"/>
              <a:t>pružaju se </a:t>
            </a:r>
            <a:r>
              <a:rPr lang="hr-HR" sz="3400" dirty="0">
                <a:solidFill>
                  <a:srgbClr val="FF0000"/>
                </a:solidFill>
              </a:rPr>
              <a:t>okviri djelovanja </a:t>
            </a:r>
            <a:r>
              <a:rPr lang="hr-HR" sz="3400" dirty="0"/>
              <a:t>i daje se mogućnost uključivanja bitnih elemenata zaštite okoliša u donošenje </a:t>
            </a:r>
            <a:r>
              <a:rPr lang="hr-HR" sz="3400" dirty="0" smtClean="0"/>
              <a:t>odluka</a:t>
            </a:r>
            <a:endParaRPr lang="hr-HR" sz="3400" dirty="0"/>
          </a:p>
          <a:p>
            <a:r>
              <a:rPr lang="hr-HR" sz="3400" b="1" dirty="0" smtClean="0"/>
              <a:t>obvezno</a:t>
            </a:r>
            <a:r>
              <a:rPr lang="hr-HR" sz="3400" dirty="0" smtClean="0"/>
              <a:t> </a:t>
            </a:r>
            <a:r>
              <a:rPr lang="hr-HR" sz="3400" dirty="0"/>
              <a:t>se provodi za:</a:t>
            </a:r>
          </a:p>
          <a:p>
            <a:r>
              <a:rPr lang="hr-HR" sz="3400" dirty="0"/>
              <a:t>– </a:t>
            </a:r>
            <a:r>
              <a:rPr lang="hr-HR" sz="3400" dirty="0" smtClean="0"/>
              <a:t>SPP iz </a:t>
            </a:r>
            <a:r>
              <a:rPr lang="hr-HR" sz="3400" dirty="0"/>
              <a:t>područja: </a:t>
            </a:r>
            <a:r>
              <a:rPr lang="hr-HR" sz="3400" dirty="0">
                <a:solidFill>
                  <a:srgbClr val="FF0000"/>
                </a:solidFill>
              </a:rPr>
              <a:t>poljoprivrede, šumarstva, ribarstva, energetike, industrije, rudarstva, prometa, elektroničkih komunikacija, turizma, prostornog planiranja, regionalnog razvoja, gospodarenja otpadom i vodnoga gospodarstva</a:t>
            </a:r>
            <a:r>
              <a:rPr lang="hr-HR" sz="3400" dirty="0"/>
              <a:t> </a:t>
            </a:r>
            <a:r>
              <a:rPr lang="hr-HR" sz="3400" dirty="0" smtClean="0"/>
              <a:t>(bez obzira na razinu)</a:t>
            </a:r>
            <a:endParaRPr lang="hr-HR" sz="3400" dirty="0"/>
          </a:p>
          <a:p>
            <a:r>
              <a:rPr lang="hr-HR" sz="3400" dirty="0"/>
              <a:t>– </a:t>
            </a:r>
            <a:r>
              <a:rPr lang="hr-HR" sz="3400" dirty="0" smtClean="0"/>
              <a:t>SPP </a:t>
            </a:r>
            <a:r>
              <a:rPr lang="hr-HR" sz="3400" dirty="0" smtClean="0">
                <a:solidFill>
                  <a:srgbClr val="FF0000"/>
                </a:solidFill>
              </a:rPr>
              <a:t>čija </a:t>
            </a:r>
            <a:r>
              <a:rPr lang="hr-HR" sz="3400" dirty="0">
                <a:solidFill>
                  <a:srgbClr val="FF0000"/>
                </a:solidFill>
              </a:rPr>
              <a:t>se provedba financira iz sredstava </a:t>
            </a:r>
            <a:r>
              <a:rPr lang="hr-HR" sz="3400" dirty="0" smtClean="0">
                <a:solidFill>
                  <a:srgbClr val="FF0000"/>
                </a:solidFill>
              </a:rPr>
              <a:t>EU</a:t>
            </a:r>
            <a:r>
              <a:rPr lang="hr-HR" sz="3400" dirty="0" smtClean="0"/>
              <a:t>,</a:t>
            </a:r>
            <a:endParaRPr lang="hr-HR" sz="3400" dirty="0"/>
          </a:p>
          <a:p>
            <a:r>
              <a:rPr lang="hr-HR" sz="3400" dirty="0"/>
              <a:t>– za </a:t>
            </a:r>
            <a:r>
              <a:rPr lang="hr-HR" sz="3400" dirty="0">
                <a:solidFill>
                  <a:srgbClr val="FF0000"/>
                </a:solidFill>
              </a:rPr>
              <a:t>prostorni plan </a:t>
            </a:r>
            <a:r>
              <a:rPr lang="hr-HR" sz="3400" dirty="0" smtClean="0"/>
              <a:t>županije (GZG) </a:t>
            </a:r>
            <a:r>
              <a:rPr lang="hr-HR" sz="3400" dirty="0"/>
              <a:t>i velikoga </a:t>
            </a:r>
            <a:r>
              <a:rPr lang="hr-HR" sz="3400" dirty="0" smtClean="0"/>
              <a:t>grada; NP, PP </a:t>
            </a:r>
            <a:r>
              <a:rPr lang="hr-HR" sz="3400" dirty="0"/>
              <a:t>i </a:t>
            </a:r>
            <a:r>
              <a:rPr lang="hr-HR" sz="3400" dirty="0" smtClean="0"/>
              <a:t>PPPPO</a:t>
            </a:r>
            <a:endParaRPr lang="hr-HR" sz="3400" dirty="0"/>
          </a:p>
          <a:p>
            <a:r>
              <a:rPr lang="hr-HR" sz="3400" dirty="0" smtClean="0"/>
              <a:t>- SPP koji </a:t>
            </a:r>
            <a:r>
              <a:rPr lang="hr-HR" sz="3400" dirty="0">
                <a:solidFill>
                  <a:srgbClr val="FF0000"/>
                </a:solidFill>
              </a:rPr>
              <a:t>imaju utjecaj na ekološku </a:t>
            </a:r>
            <a:r>
              <a:rPr lang="hr-HR" sz="3400" dirty="0" smtClean="0">
                <a:solidFill>
                  <a:srgbClr val="FF0000"/>
                </a:solidFill>
              </a:rPr>
              <a:t>mrežu</a:t>
            </a:r>
          </a:p>
          <a:p>
            <a:r>
              <a:rPr lang="hr-HR" sz="3400" b="1" dirty="0"/>
              <a:t>ne </a:t>
            </a:r>
            <a:r>
              <a:rPr lang="hr-HR" sz="3400" b="1" dirty="0" smtClean="0"/>
              <a:t>provodi </a:t>
            </a:r>
            <a:r>
              <a:rPr lang="hr-HR" sz="3400" dirty="0" smtClean="0"/>
              <a:t>se za: strategije</a:t>
            </a:r>
            <a:r>
              <a:rPr lang="hr-HR" sz="3400" dirty="0"/>
              <a:t>, planovi i programi koji služe isključivo za potrebe nacionalne obrane i/ili civilne zaštite, odnosno oni koji se primjenjuju u nuždi te vanjski planovi zaštite i </a:t>
            </a:r>
            <a:r>
              <a:rPr lang="hr-HR" sz="3400" dirty="0" smtClean="0"/>
              <a:t>spašavanja, financijske </a:t>
            </a:r>
            <a:r>
              <a:rPr lang="hr-HR" sz="3400" dirty="0"/>
              <a:t>i proračunske </a:t>
            </a:r>
            <a:r>
              <a:rPr lang="hr-HR" sz="3400" dirty="0" smtClean="0"/>
              <a:t>SPP</a:t>
            </a:r>
            <a:endParaRPr lang="hr-HR" sz="3400" dirty="0"/>
          </a:p>
          <a:p>
            <a:endParaRPr lang="hr-HR" sz="3400" dirty="0" smtClean="0">
              <a:solidFill>
                <a:srgbClr val="FF0000"/>
              </a:solidFill>
            </a:endParaRPr>
          </a:p>
          <a:p>
            <a:r>
              <a:rPr lang="hr-HR" sz="3400" b="1" dirty="0" err="1" smtClean="0">
                <a:solidFill>
                  <a:srgbClr val="FF0000"/>
                </a:solidFill>
              </a:rPr>
              <a:t>OoPSPUO</a:t>
            </a:r>
            <a:r>
              <a:rPr lang="hr-HR" sz="3400" b="1" dirty="0" smtClean="0">
                <a:solidFill>
                  <a:srgbClr val="FF0000"/>
                </a:solidFill>
              </a:rPr>
              <a:t> obvezno se provodi za sve </a:t>
            </a:r>
            <a:r>
              <a:rPr lang="hr-HR" sz="3400" b="1" dirty="0" err="1" smtClean="0">
                <a:solidFill>
                  <a:srgbClr val="FF0000"/>
                </a:solidFill>
              </a:rPr>
              <a:t>IiD</a:t>
            </a:r>
            <a:r>
              <a:rPr lang="hr-HR" sz="3400" b="1" dirty="0" smtClean="0">
                <a:solidFill>
                  <a:srgbClr val="FF0000"/>
                </a:solidFill>
              </a:rPr>
              <a:t> navedenih SPP i za SPP lokalne samouprave</a:t>
            </a:r>
            <a:endParaRPr lang="hr-HR" sz="3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144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hr-HR" dirty="0" smtClean="0"/>
              <a:t>SPUO – tko, kada, kako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b="1" i="1" dirty="0" smtClean="0">
                <a:solidFill>
                  <a:srgbClr val="FF0000"/>
                </a:solidFill>
              </a:rPr>
              <a:t>TKO</a:t>
            </a:r>
            <a:r>
              <a:rPr lang="hr-HR" sz="1400" b="1" dirty="0" smtClean="0"/>
              <a:t>  nadležno </a:t>
            </a:r>
            <a:r>
              <a:rPr lang="hr-HR" sz="1400" b="1" dirty="0"/>
              <a:t>tijelo za područje </a:t>
            </a:r>
            <a:r>
              <a:rPr lang="hr-HR" sz="1400" dirty="0"/>
              <a:t>za koje se </a:t>
            </a:r>
            <a:r>
              <a:rPr lang="hr-HR" sz="1400" dirty="0" smtClean="0"/>
              <a:t> SPP </a:t>
            </a:r>
            <a:r>
              <a:rPr lang="hr-HR" sz="1400" b="1" dirty="0" smtClean="0"/>
              <a:t>donosi</a:t>
            </a:r>
            <a:r>
              <a:rPr lang="hr-HR" sz="1400" dirty="0"/>
              <a:t>, u suradnji s Ministarstvom, odnosno </a:t>
            </a:r>
            <a:r>
              <a:rPr lang="hr-HR" sz="1400" dirty="0" smtClean="0"/>
              <a:t>UTŽ; prije početka - mišljenje </a:t>
            </a:r>
            <a:r>
              <a:rPr lang="hr-HR" sz="1400" dirty="0"/>
              <a:t>Ministarstva, odnosno </a:t>
            </a:r>
            <a:r>
              <a:rPr lang="hr-HR" sz="1400" dirty="0" smtClean="0"/>
              <a:t>UTŽ </a:t>
            </a:r>
            <a:r>
              <a:rPr lang="hr-HR" sz="1400" dirty="0"/>
              <a:t>o potrebi </a:t>
            </a:r>
            <a:r>
              <a:rPr lang="hr-HR" sz="1400" dirty="0" err="1" smtClean="0"/>
              <a:t>OoPSPUO</a:t>
            </a:r>
            <a:r>
              <a:rPr lang="hr-HR" sz="1400" dirty="0" smtClean="0"/>
              <a:t>, </a:t>
            </a:r>
            <a:r>
              <a:rPr lang="hr-HR" sz="1400" dirty="0"/>
              <a:t>odnosno </a:t>
            </a:r>
            <a:r>
              <a:rPr lang="hr-HR" sz="1400" dirty="0" smtClean="0"/>
              <a:t>SPUO</a:t>
            </a:r>
          </a:p>
          <a:p>
            <a:pPr marL="0" indent="0">
              <a:buNone/>
            </a:pPr>
            <a:r>
              <a:rPr lang="hr-HR" sz="1400" b="1" i="1" dirty="0" smtClean="0">
                <a:solidFill>
                  <a:srgbClr val="FF0000"/>
                </a:solidFill>
              </a:rPr>
              <a:t>KADA</a:t>
            </a:r>
            <a:r>
              <a:rPr lang="hr-HR" sz="1400" dirty="0" smtClean="0"/>
              <a:t> tijekom </a:t>
            </a:r>
            <a:r>
              <a:rPr lang="hr-HR" sz="1400" dirty="0"/>
              <a:t>izrade nacrta prijedloga </a:t>
            </a:r>
            <a:r>
              <a:rPr lang="hr-HR" sz="1400" dirty="0" smtClean="0"/>
              <a:t>SPP </a:t>
            </a:r>
            <a:r>
              <a:rPr lang="hr-HR" sz="1400" dirty="0"/>
              <a:t>prije utvrđivanja konačnog prijedloga i upućivanja u postupak </a:t>
            </a:r>
            <a:r>
              <a:rPr lang="hr-HR" sz="1400" dirty="0" smtClean="0"/>
              <a:t>donošenja</a:t>
            </a:r>
          </a:p>
          <a:p>
            <a:pPr marL="0" indent="0">
              <a:buNone/>
            </a:pPr>
            <a:r>
              <a:rPr lang="hr-HR" sz="1400" b="1" i="1" dirty="0" smtClean="0">
                <a:solidFill>
                  <a:srgbClr val="FF0000"/>
                </a:solidFill>
              </a:rPr>
              <a:t>KAKO</a:t>
            </a:r>
            <a:r>
              <a:rPr lang="hr-HR" sz="1400" dirty="0" smtClean="0"/>
              <a:t>: informiranje </a:t>
            </a:r>
            <a:r>
              <a:rPr lang="hr-HR" sz="1400" dirty="0"/>
              <a:t>i sudjelovanje </a:t>
            </a:r>
            <a:r>
              <a:rPr lang="hr-HR" sz="1400" dirty="0" smtClean="0"/>
              <a:t>javnosti, utvrđivanje sadržaja Strateške studije (</a:t>
            </a:r>
            <a:r>
              <a:rPr lang="hr-HR" sz="1400" dirty="0" err="1" smtClean="0"/>
              <a:t>scoping</a:t>
            </a:r>
            <a:r>
              <a:rPr lang="hr-HR" sz="1400" dirty="0" smtClean="0"/>
              <a:t>)</a:t>
            </a:r>
          </a:p>
          <a:p>
            <a:r>
              <a:rPr lang="hr-HR" sz="1400" dirty="0" smtClean="0"/>
              <a:t>Prije </a:t>
            </a:r>
            <a:r>
              <a:rPr lang="hr-HR" sz="1400" dirty="0"/>
              <a:t>nego što je utvrđen nacrt prijedloga </a:t>
            </a:r>
            <a:r>
              <a:rPr lang="hr-HR" sz="1400" dirty="0" smtClean="0"/>
              <a:t>SPP </a:t>
            </a:r>
            <a:r>
              <a:rPr lang="hr-HR" sz="1400" dirty="0"/>
              <a:t>koji se daje na javnu raspravu uključujući javni uvid i javno izlaganje, nacrt </a:t>
            </a:r>
            <a:r>
              <a:rPr lang="hr-HR" sz="1400" dirty="0" smtClean="0"/>
              <a:t>razmatra</a:t>
            </a:r>
            <a:r>
              <a:rPr lang="hr-HR" sz="1400" dirty="0"/>
              <a:t>, a rezultate strateške studije ocjenjuje </a:t>
            </a:r>
            <a:r>
              <a:rPr lang="hr-HR" sz="1400" b="1" dirty="0" smtClean="0"/>
              <a:t>povjerenstvo SPUO </a:t>
            </a:r>
            <a:r>
              <a:rPr lang="hr-HR" sz="1400" dirty="0" smtClean="0"/>
              <a:t>i </a:t>
            </a:r>
            <a:r>
              <a:rPr lang="hr-HR" sz="1400" dirty="0"/>
              <a:t>o tome daje svoje mišljenje.</a:t>
            </a:r>
          </a:p>
          <a:p>
            <a:r>
              <a:rPr lang="hr-HR" sz="1400" dirty="0"/>
              <a:t>Prije stavljanja u proceduru donošenja pri utvrđivanju konačnog prijedloga </a:t>
            </a:r>
            <a:r>
              <a:rPr lang="hr-HR" sz="1400" dirty="0" smtClean="0"/>
              <a:t>SPP </a:t>
            </a:r>
            <a:r>
              <a:rPr lang="hr-HR" sz="1400" b="1" dirty="0"/>
              <a:t>obvezno se uzimaju u obzir </a:t>
            </a:r>
            <a:r>
              <a:rPr lang="hr-HR" sz="1400" dirty="0"/>
              <a:t>rezultati strateške procjene, mišljenja tijela i/ili osoba određenih posebnim propisom te se razmatraju primjedbe, prijedlozi i mišljenja javnosti </a:t>
            </a:r>
            <a:r>
              <a:rPr lang="hr-HR" sz="1400" dirty="0" smtClean="0"/>
              <a:t>(i </a:t>
            </a:r>
            <a:r>
              <a:rPr lang="hr-HR" sz="1400" dirty="0"/>
              <a:t>rezultati prekograničnih </a:t>
            </a:r>
            <a:r>
              <a:rPr lang="hr-HR" sz="1400" dirty="0" smtClean="0"/>
              <a:t>konzultacija) koji </a:t>
            </a:r>
            <a:r>
              <a:rPr lang="hr-HR" sz="1400" dirty="0"/>
              <a:t>su dani na nacrt prijedloga </a:t>
            </a:r>
            <a:r>
              <a:rPr lang="hr-HR" sz="1400" dirty="0" smtClean="0"/>
              <a:t>SPP, </a:t>
            </a:r>
            <a:r>
              <a:rPr lang="hr-HR" sz="1400" b="1" dirty="0"/>
              <a:t>mišljenje </a:t>
            </a:r>
            <a:r>
              <a:rPr lang="hr-HR" sz="1400" b="1" dirty="0" smtClean="0"/>
              <a:t>povjerenstva SPUO </a:t>
            </a:r>
            <a:r>
              <a:rPr lang="hr-HR" sz="1400" dirty="0" smtClean="0"/>
              <a:t>i </a:t>
            </a:r>
            <a:r>
              <a:rPr lang="hr-HR" sz="1400" dirty="0"/>
              <a:t>mišljenje Ministarstva.</a:t>
            </a:r>
          </a:p>
          <a:p>
            <a:r>
              <a:rPr lang="hr-HR" sz="1400" dirty="0"/>
              <a:t>Postupak </a:t>
            </a:r>
            <a:r>
              <a:rPr lang="hr-HR" sz="1400" dirty="0" smtClean="0"/>
              <a:t>SPUO </a:t>
            </a:r>
            <a:r>
              <a:rPr lang="hr-HR" sz="1400" b="1" dirty="0"/>
              <a:t>završava</a:t>
            </a:r>
            <a:r>
              <a:rPr lang="hr-HR" sz="1400" dirty="0"/>
              <a:t> izvješćem tijela nadležnog za provedbu </a:t>
            </a:r>
            <a:r>
              <a:rPr lang="hr-HR" sz="1400" dirty="0" smtClean="0"/>
              <a:t>SPUO; </a:t>
            </a:r>
            <a:r>
              <a:rPr lang="hr-HR" sz="1400" dirty="0"/>
              <a:t>Izvješće sadrži informaciju o: načinu na koji su pitanja zaštite okoliša integrirana u </a:t>
            </a:r>
            <a:r>
              <a:rPr lang="hr-HR" sz="1400" dirty="0" smtClean="0"/>
              <a:t>SPP, </a:t>
            </a:r>
            <a:r>
              <a:rPr lang="hr-HR" sz="1400" dirty="0"/>
              <a:t>rezultate toga postupka te mjere zaštite okoliša i način praćenja primjene mjera koje su postale sadržajem plana ili programa kao i način praćenja značajnih utjecaja na okoliš donesenog plana ili </a:t>
            </a:r>
            <a:r>
              <a:rPr lang="hr-HR" sz="1400" dirty="0" smtClean="0"/>
              <a:t>programa</a:t>
            </a:r>
          </a:p>
          <a:p>
            <a:r>
              <a:rPr lang="hr-HR" sz="1400" dirty="0"/>
              <a:t>Nakon donošenja </a:t>
            </a:r>
            <a:r>
              <a:rPr lang="hr-HR" sz="1400" dirty="0" smtClean="0"/>
              <a:t>SPUO </a:t>
            </a:r>
            <a:r>
              <a:rPr lang="hr-HR" sz="1400" b="1" dirty="0" smtClean="0"/>
              <a:t>tijelo </a:t>
            </a:r>
            <a:r>
              <a:rPr lang="hr-HR" sz="1400" b="1" dirty="0"/>
              <a:t>nadležno </a:t>
            </a:r>
            <a:r>
              <a:rPr lang="hr-HR" sz="1400" b="1" dirty="0" smtClean="0"/>
              <a:t>za </a:t>
            </a:r>
            <a:r>
              <a:rPr lang="hr-HR" sz="1400" b="1" dirty="0"/>
              <a:t>donošenje </a:t>
            </a:r>
            <a:r>
              <a:rPr lang="hr-HR" sz="1400" dirty="0"/>
              <a:t>obvezno je prilikom </a:t>
            </a:r>
            <a:r>
              <a:rPr lang="hr-HR" sz="1400" dirty="0" smtClean="0"/>
              <a:t>provedbe SPP </a:t>
            </a:r>
            <a:r>
              <a:rPr lang="hr-HR" sz="1400" b="1" dirty="0"/>
              <a:t>osigurati praćenje mjera zaštite okoliša</a:t>
            </a:r>
            <a:r>
              <a:rPr lang="hr-HR" sz="1400" dirty="0"/>
              <a:t> koje su postale njegovim </a:t>
            </a:r>
            <a:r>
              <a:rPr lang="hr-HR" sz="1400" b="1" dirty="0"/>
              <a:t>sadržajem</a:t>
            </a:r>
            <a:r>
              <a:rPr lang="hr-HR" sz="1400" dirty="0"/>
              <a:t>.</a:t>
            </a:r>
          </a:p>
          <a:p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xmlns="" val="98149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200" dirty="0" smtClean="0"/>
              <a:t>OCJENA PRIHVATLJIVOSTI </a:t>
            </a:r>
            <a:br>
              <a:rPr lang="hr-HR" sz="3200" dirty="0" smtClean="0"/>
            </a:br>
            <a:r>
              <a:rPr lang="hr-HR" sz="3200" dirty="0" smtClean="0"/>
              <a:t>STRATEGIJE, PLANA I PROGRAMA</a:t>
            </a:r>
            <a:br>
              <a:rPr lang="hr-HR" sz="3200" dirty="0" smtClean="0"/>
            </a:br>
            <a:r>
              <a:rPr lang="hr-HR" sz="3200" dirty="0" smtClean="0"/>
              <a:t> </a:t>
            </a:r>
            <a:endParaRPr lang="hr-HR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r-HR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11897" y="2199049"/>
            <a:ext cx="2520280" cy="9144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/>
              <a:t>SPP za koje </a:t>
            </a:r>
            <a:endParaRPr lang="hr-HR" sz="2000" dirty="0" smtClean="0"/>
          </a:p>
          <a:p>
            <a:pPr algn="ctr"/>
            <a:r>
              <a:rPr lang="hr-HR" sz="2000" dirty="0" smtClean="0"/>
              <a:t>nije </a:t>
            </a:r>
            <a:r>
              <a:rPr lang="hr-HR" sz="2000" dirty="0"/>
              <a:t>propisana </a:t>
            </a:r>
            <a:r>
              <a:rPr lang="hr-HR" sz="2000" dirty="0" smtClean="0"/>
              <a:t>SPUO niti </a:t>
            </a:r>
            <a:r>
              <a:rPr lang="hr-HR" sz="2000" dirty="0" err="1" smtClean="0"/>
              <a:t>OoPSPUO</a:t>
            </a: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043608" y="3717032"/>
            <a:ext cx="252028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/>
              <a:t>SPP za koje je propisana SPUO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4869160"/>
            <a:ext cx="2520280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 smtClean="0"/>
              <a:t>SPP za koje je propisana </a:t>
            </a:r>
            <a:r>
              <a:rPr lang="hr-HR" sz="2000" dirty="0" err="1" smtClean="0"/>
              <a:t>OoPSPUO</a:t>
            </a:r>
            <a:endParaRPr lang="hr-HR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5148064" y="3717032"/>
            <a:ext cx="2592288" cy="2066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00050" indent="-400050">
              <a:buAutoNum type="romanUcPeriod"/>
            </a:pPr>
            <a:r>
              <a:rPr lang="hr-HR" dirty="0" smtClean="0"/>
              <a:t>Prethodna ocjena</a:t>
            </a:r>
          </a:p>
          <a:p>
            <a:pPr marL="400050" indent="-400050">
              <a:buAutoNum type="romanUcPeriod"/>
            </a:pPr>
            <a:r>
              <a:rPr lang="hr-HR" dirty="0" smtClean="0"/>
              <a:t>Glavna ocjena</a:t>
            </a:r>
            <a:endParaRPr lang="hr-HR" dirty="0"/>
          </a:p>
        </p:txBody>
      </p:sp>
      <p:sp>
        <p:nvSpPr>
          <p:cNvPr id="8" name="Rounded Rectangle 7"/>
          <p:cNvSpPr/>
          <p:nvPr/>
        </p:nvSpPr>
        <p:spPr>
          <a:xfrm>
            <a:off x="5220072" y="2199049"/>
            <a:ext cx="2448272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400050">
              <a:buAutoNum type="romanUcPeriod"/>
            </a:pPr>
            <a:r>
              <a:rPr lang="hr-HR" dirty="0" smtClean="0">
                <a:solidFill>
                  <a:schemeClr val="tx1"/>
                </a:solidFill>
              </a:rPr>
              <a:t>UZP</a:t>
            </a:r>
          </a:p>
          <a:p>
            <a:pPr marL="400050" indent="-400050">
              <a:buAutoNum type="romanUcPeriod"/>
            </a:pPr>
            <a:r>
              <a:rPr lang="hr-HR" dirty="0" smtClean="0">
                <a:solidFill>
                  <a:schemeClr val="tx1"/>
                </a:solidFill>
              </a:rPr>
              <a:t>prethodna SUGL 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62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dirty="0"/>
              <a:t>OCJENA </a:t>
            </a:r>
            <a:r>
              <a:rPr lang="hr-HR" sz="3600" dirty="0" smtClean="0"/>
              <a:t>PRIHVATLJIVOSTI SPP </a:t>
            </a:r>
            <a:r>
              <a:rPr lang="hr-HR" sz="3600" dirty="0"/>
              <a:t>za koje </a:t>
            </a:r>
            <a:r>
              <a:rPr lang="hr-HR" sz="3600" dirty="0" smtClean="0"/>
              <a:t/>
            </a:r>
            <a:br>
              <a:rPr lang="hr-HR" sz="3600" dirty="0" smtClean="0"/>
            </a:br>
            <a:r>
              <a:rPr lang="hr-HR" sz="3600" dirty="0" smtClean="0">
                <a:solidFill>
                  <a:srgbClr val="FF0000"/>
                </a:solidFill>
              </a:rPr>
              <a:t>nije propisana SPUO niti </a:t>
            </a:r>
            <a:r>
              <a:rPr lang="hr-HR" sz="3600" dirty="0" err="1" smtClean="0">
                <a:solidFill>
                  <a:srgbClr val="FF0000"/>
                </a:solidFill>
              </a:rPr>
              <a:t>OoPSPUO</a:t>
            </a:r>
            <a:endParaRPr lang="hr-HR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 smtClean="0"/>
              <a:t>Ocjenu </a:t>
            </a:r>
            <a:r>
              <a:rPr lang="hr-HR" dirty="0"/>
              <a:t>provodi </a:t>
            </a:r>
            <a:r>
              <a:rPr lang="hr-HR" dirty="0" err="1"/>
              <a:t>MZOiP</a:t>
            </a:r>
            <a:r>
              <a:rPr lang="hr-HR" dirty="0"/>
              <a:t> u sklopu postupka izdavanja uvjeta zaštite prirode i prethodne suglasnosti</a:t>
            </a:r>
          </a:p>
          <a:p>
            <a:r>
              <a:rPr lang="hr-HR" dirty="0"/>
              <a:t>ZAHTJEV za uvjetima zaštite prirode (…kartografski prikaz područja obuhvata i razdoblje za koje se plan donosi)</a:t>
            </a:r>
          </a:p>
          <a:p>
            <a:pPr>
              <a:buFontTx/>
              <a:buChar char="-"/>
            </a:pPr>
            <a:r>
              <a:rPr lang="hr-HR" dirty="0"/>
              <a:t>DZZP izrađuje </a:t>
            </a:r>
            <a:r>
              <a:rPr lang="hr-HR" dirty="0">
                <a:solidFill>
                  <a:srgbClr val="FF0000"/>
                </a:solidFill>
              </a:rPr>
              <a:t>STRUČNU PODLOGU </a:t>
            </a:r>
            <a:r>
              <a:rPr lang="hr-HR" dirty="0" smtClean="0"/>
              <a:t>(… </a:t>
            </a:r>
            <a:r>
              <a:rPr lang="hr-HR" dirty="0"/>
              <a:t>prijedlog mjera zaštite i smjernica za održivo korištenje prirodnih dobara i područja ekološke mreže te mjera za očuvanje </a:t>
            </a:r>
            <a:r>
              <a:rPr lang="hr-HR" dirty="0" err="1"/>
              <a:t>bioraznolikosti</a:t>
            </a:r>
            <a:r>
              <a:rPr lang="hr-HR" dirty="0"/>
              <a:t>, krajobrazne raznolikosti i </a:t>
            </a:r>
            <a:r>
              <a:rPr lang="hr-HR" dirty="0" err="1"/>
              <a:t>georaznolikosti</a:t>
            </a:r>
            <a:r>
              <a:rPr lang="hr-HR" dirty="0"/>
              <a:t>)</a:t>
            </a:r>
          </a:p>
          <a:p>
            <a:pPr>
              <a:buFontTx/>
              <a:buChar char="-"/>
            </a:pPr>
            <a:r>
              <a:rPr lang="hr-HR" dirty="0" err="1"/>
              <a:t>MZOiP</a:t>
            </a:r>
            <a:r>
              <a:rPr lang="hr-HR" dirty="0"/>
              <a:t> izdaje </a:t>
            </a:r>
            <a:r>
              <a:rPr lang="hr-HR" dirty="0">
                <a:solidFill>
                  <a:srgbClr val="FF0000"/>
                </a:solidFill>
              </a:rPr>
              <a:t>Rješenje s uvjetima zaštite prirode</a:t>
            </a:r>
          </a:p>
          <a:p>
            <a:pPr>
              <a:buFontTx/>
              <a:buChar char="-"/>
            </a:pPr>
            <a:r>
              <a:rPr lang="hr-HR" dirty="0" smtClean="0"/>
              <a:t>SPP </a:t>
            </a:r>
            <a:r>
              <a:rPr lang="hr-HR" dirty="0"/>
              <a:t>koji obuhvaćaju zaštićeno područje ili čija provedba može imati značajan negativan utjecaj na ciljeve očuvanja i cjelovitost područja ekološke mreže donose se uz </a:t>
            </a:r>
            <a:r>
              <a:rPr lang="hr-HR" dirty="0">
                <a:solidFill>
                  <a:srgbClr val="FF0000"/>
                </a:solidFill>
              </a:rPr>
              <a:t>PRETHODNU SUGLASNOST </a:t>
            </a:r>
            <a:r>
              <a:rPr lang="hr-HR" dirty="0" err="1" smtClean="0"/>
              <a:t>MZOiP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11801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 smtClean="0"/>
              <a:t>SHEMA OCJENE </a:t>
            </a:r>
            <a:r>
              <a:rPr lang="hr-HR" sz="2800" dirty="0"/>
              <a:t>PRIHVATLJIVOSTI </a:t>
            </a:r>
            <a:r>
              <a:rPr lang="hr-HR" sz="2800" dirty="0" smtClean="0"/>
              <a:t>SPP za </a:t>
            </a:r>
            <a:r>
              <a:rPr lang="hr-HR" sz="2800" dirty="0"/>
              <a:t>koje </a:t>
            </a:r>
            <a:br>
              <a:rPr lang="hr-HR" sz="2800" dirty="0"/>
            </a:br>
            <a:r>
              <a:rPr lang="hr-HR" sz="2800" dirty="0" smtClean="0">
                <a:solidFill>
                  <a:srgbClr val="FF0000"/>
                </a:solidFill>
              </a:rPr>
              <a:t>nije </a:t>
            </a:r>
            <a:r>
              <a:rPr lang="hr-HR" sz="2800" dirty="0">
                <a:solidFill>
                  <a:srgbClr val="FF0000"/>
                </a:solidFill>
              </a:rPr>
              <a:t>propisana </a:t>
            </a:r>
            <a:r>
              <a:rPr lang="hr-HR" sz="2800" dirty="0" smtClean="0">
                <a:solidFill>
                  <a:srgbClr val="FF0000"/>
                </a:solidFill>
              </a:rPr>
              <a:t>SPUO niti </a:t>
            </a:r>
            <a:r>
              <a:rPr lang="hr-HR" sz="2800" dirty="0" err="1" smtClean="0">
                <a:solidFill>
                  <a:srgbClr val="FF0000"/>
                </a:solidFill>
              </a:rPr>
              <a:t>OoPSPUO</a:t>
            </a:r>
            <a:endParaRPr lang="hr-HR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611560" y="3907904"/>
            <a:ext cx="864096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/>
              <a:t>ZAHTJEV</a:t>
            </a:r>
            <a:endParaRPr lang="hr-HR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34935" y="4293096"/>
            <a:ext cx="3366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114178" y="3907904"/>
            <a:ext cx="130569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MZOIP</a:t>
            </a:r>
            <a:endParaRPr lang="hr-HR" dirty="0"/>
          </a:p>
        </p:txBody>
      </p:sp>
      <p:sp>
        <p:nvSpPr>
          <p:cNvPr id="26" name="Oval 25"/>
          <p:cNvSpPr/>
          <p:nvPr/>
        </p:nvSpPr>
        <p:spPr>
          <a:xfrm>
            <a:off x="1786372" y="2132856"/>
            <a:ext cx="191166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DZZP</a:t>
            </a:r>
            <a:endParaRPr lang="hr-HR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131840" y="2999430"/>
            <a:ext cx="0" cy="4305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987824" y="3036067"/>
            <a:ext cx="0" cy="41722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786372" y="2964132"/>
            <a:ext cx="1035732" cy="640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00" dirty="0" smtClean="0"/>
              <a:t>STRUČNA PODLOGA  s prijedlogom MZ i smjernicama</a:t>
            </a:r>
            <a:endParaRPr lang="hr-HR" sz="1000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3940864" y="4293096"/>
            <a:ext cx="540837" cy="23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890662" y="3789040"/>
            <a:ext cx="641243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4788025" y="2964133"/>
            <a:ext cx="936103" cy="7529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>
                <a:solidFill>
                  <a:srgbClr val="C00000"/>
                </a:solidFill>
              </a:rPr>
              <a:t>uvjeti zaštite prirode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854826" y="3944719"/>
            <a:ext cx="914400" cy="8775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>
                <a:solidFill>
                  <a:srgbClr val="C00000"/>
                </a:solidFill>
              </a:rPr>
              <a:t>uvjeti zaštite prirode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092280" y="3036067"/>
            <a:ext cx="1055712" cy="6809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>
                <a:solidFill>
                  <a:srgbClr val="C00000"/>
                </a:solidFill>
              </a:rPr>
              <a:t>Prethodna suglasnost</a:t>
            </a:r>
            <a:endParaRPr lang="hr-HR" sz="1400" dirty="0">
              <a:solidFill>
                <a:srgbClr val="C000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940152" y="3036067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ZNU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99633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dirty="0" smtClean="0"/>
              <a:t>PRETHODNA OCJENA </a:t>
            </a:r>
            <a:r>
              <a:rPr lang="hr-HR" sz="3600" dirty="0"/>
              <a:t>PRIHVATLJIVOSTI SPP </a:t>
            </a:r>
            <a:r>
              <a:rPr lang="hr-HR" sz="3600" dirty="0" smtClean="0"/>
              <a:t>za </a:t>
            </a:r>
            <a:r>
              <a:rPr lang="hr-HR" sz="3600" dirty="0"/>
              <a:t>koje </a:t>
            </a:r>
            <a:r>
              <a:rPr lang="hr-HR" sz="3600" dirty="0" smtClean="0"/>
              <a:t>je </a:t>
            </a:r>
            <a:r>
              <a:rPr lang="hr-HR" sz="3600" dirty="0" smtClean="0">
                <a:solidFill>
                  <a:srgbClr val="FF0000"/>
                </a:solidFill>
              </a:rPr>
              <a:t>propisana </a:t>
            </a:r>
            <a:r>
              <a:rPr lang="hr-HR" sz="3600" dirty="0" err="1" smtClean="0">
                <a:solidFill>
                  <a:srgbClr val="FF0000"/>
                </a:solidFill>
              </a:rPr>
              <a:t>OoPSPUO</a:t>
            </a:r>
            <a:endParaRPr lang="hr-HR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/>
              <a:t>Prethodna ocjena prihvatljivosti SPP provodi se </a:t>
            </a:r>
            <a:r>
              <a:rPr lang="hr-HR" dirty="0" smtClean="0">
                <a:solidFill>
                  <a:srgbClr val="FF0000"/>
                </a:solidFill>
              </a:rPr>
              <a:t>u okviru postupka </a:t>
            </a:r>
            <a:r>
              <a:rPr lang="hr-HR" dirty="0" err="1" smtClean="0">
                <a:solidFill>
                  <a:srgbClr val="FF0000"/>
                </a:solidFill>
              </a:rPr>
              <a:t>OoPSPUO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hr-HR" dirty="0" smtClean="0"/>
              <a:t>Nema zakonske obveze traženja mišljenja DZZP-a, ali </a:t>
            </a:r>
            <a:r>
              <a:rPr lang="hr-HR" dirty="0" err="1" smtClean="0"/>
              <a:t>MZOiP</a:t>
            </a:r>
            <a:r>
              <a:rPr lang="hr-HR" dirty="0" smtClean="0"/>
              <a:t> može tražiti (u pravilu i traži) mišljenje DZZP-a</a:t>
            </a:r>
          </a:p>
          <a:p>
            <a:r>
              <a:rPr lang="hr-HR" dirty="0" smtClean="0"/>
              <a:t>Ako </a:t>
            </a:r>
            <a:r>
              <a:rPr lang="hr-HR" dirty="0" err="1" smtClean="0"/>
              <a:t>MZOiP</a:t>
            </a:r>
            <a:r>
              <a:rPr lang="hr-HR" dirty="0" smtClean="0"/>
              <a:t> </a:t>
            </a:r>
            <a:r>
              <a:rPr lang="hr-HR" dirty="0"/>
              <a:t>isključi mogućnost značajnih negativnih utjecaja </a:t>
            </a:r>
            <a:r>
              <a:rPr lang="hr-HR" dirty="0" smtClean="0"/>
              <a:t>SPP </a:t>
            </a:r>
            <a:r>
              <a:rPr lang="hr-HR" dirty="0"/>
              <a:t>na ciljeve očuvanja i cjelovitost područja ekološke mreže, daje </a:t>
            </a:r>
            <a:r>
              <a:rPr lang="hr-HR" dirty="0">
                <a:solidFill>
                  <a:srgbClr val="FF0000"/>
                </a:solidFill>
              </a:rPr>
              <a:t>mišljenje</a:t>
            </a:r>
            <a:r>
              <a:rPr lang="hr-HR" dirty="0"/>
              <a:t> da je </a:t>
            </a:r>
            <a:r>
              <a:rPr lang="hr-HR" dirty="0" smtClean="0"/>
              <a:t>SPP </a:t>
            </a:r>
            <a:r>
              <a:rPr lang="hr-HR" dirty="0">
                <a:solidFill>
                  <a:srgbClr val="FF0000"/>
                </a:solidFill>
              </a:rPr>
              <a:t>prihvatljiv</a:t>
            </a:r>
            <a:r>
              <a:rPr lang="hr-HR" dirty="0"/>
              <a:t> za ekološku mrežu.</a:t>
            </a:r>
          </a:p>
          <a:p>
            <a:r>
              <a:rPr lang="hr-HR" dirty="0" smtClean="0"/>
              <a:t>Ako </a:t>
            </a:r>
            <a:r>
              <a:rPr lang="hr-HR" dirty="0" err="1" smtClean="0"/>
              <a:t>MZOiP</a:t>
            </a:r>
            <a:r>
              <a:rPr lang="hr-HR" dirty="0" smtClean="0"/>
              <a:t> </a:t>
            </a:r>
            <a:r>
              <a:rPr lang="hr-HR" dirty="0"/>
              <a:t>ne isključi mogućnost značajnih negativnih utjecaja </a:t>
            </a:r>
            <a:r>
              <a:rPr lang="hr-HR" dirty="0" smtClean="0"/>
              <a:t>SPP </a:t>
            </a:r>
            <a:r>
              <a:rPr lang="hr-HR" dirty="0"/>
              <a:t>na ciljeve očuvanja i cjelovitost područja ekološke mreže, daje </a:t>
            </a:r>
            <a:r>
              <a:rPr lang="hr-HR" dirty="0" smtClean="0">
                <a:solidFill>
                  <a:srgbClr val="FF0000"/>
                </a:solidFill>
              </a:rPr>
              <a:t>obvezujuće mišljenje </a:t>
            </a:r>
            <a:r>
              <a:rPr lang="hr-HR" dirty="0" smtClean="0"/>
              <a:t>da je za SPP obvezna </a:t>
            </a:r>
            <a:r>
              <a:rPr lang="hr-HR" dirty="0">
                <a:solidFill>
                  <a:srgbClr val="FF0000"/>
                </a:solidFill>
              </a:rPr>
              <a:t>Glavna ocjena</a:t>
            </a:r>
            <a:r>
              <a:rPr lang="hr-HR" dirty="0" smtClean="0">
                <a:solidFill>
                  <a:srgbClr val="FF0000"/>
                </a:solidFill>
              </a:rPr>
              <a:t>.</a:t>
            </a:r>
            <a:endParaRPr lang="hr-H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868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3745A-B5CE-4BEA-A1FC-34E924828BA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3077" name="Picture 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8788"/>
            <a:ext cx="8493125" cy="9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36712"/>
            <a:ext cx="14573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95287" y="836712"/>
            <a:ext cx="6120929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mtClean="0"/>
              <a:t>Što je NATURA 2000?</a:t>
            </a:r>
            <a:endParaRPr lang="hr-HR" dirty="0"/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370352" y="2420888"/>
            <a:ext cx="8229600" cy="2536825"/>
          </a:xfrm>
        </p:spPr>
        <p:txBody>
          <a:bodyPr>
            <a:normAutofit fontScale="850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hr-HR" b="1" dirty="0" smtClean="0">
                <a:latin typeface="+mj-lt"/>
              </a:rPr>
              <a:t>NATURA 2000 = ekološka mreža EU koja obuhvaća područja važna za očuvanje europski ugroženih vrsta i staništa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hr-HR" b="1" dirty="0" smtClean="0">
                <a:latin typeface="+mj-lt"/>
              </a:rPr>
              <a:t>Znanstveni kriteriji </a:t>
            </a:r>
            <a:r>
              <a:rPr lang="hr-HR" dirty="0" smtClean="0">
                <a:latin typeface="+mj-lt"/>
              </a:rPr>
              <a:t>(DZZP)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hr-HR" dirty="0" smtClean="0">
              <a:latin typeface="+mj-lt"/>
            </a:endParaRP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hr-HR" dirty="0" smtClean="0">
                <a:latin typeface="+mj-lt"/>
              </a:rPr>
              <a:t>Cilj: </a:t>
            </a:r>
            <a:r>
              <a:rPr lang="hr-HR" b="1" dirty="0">
                <a:latin typeface="+mj-lt"/>
              </a:rPr>
              <a:t>p</a:t>
            </a:r>
            <a:r>
              <a:rPr lang="hr-HR" b="1" dirty="0" smtClean="0">
                <a:latin typeface="+mj-lt"/>
              </a:rPr>
              <a:t>ovoljno stanje očuvanja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67786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 smtClean="0"/>
              <a:t>SHEMA PRETHODNE OCJENE </a:t>
            </a:r>
            <a:r>
              <a:rPr lang="hr-HR" sz="2800" dirty="0"/>
              <a:t>PRIHVATLJIVOSTI </a:t>
            </a:r>
            <a:r>
              <a:rPr lang="hr-HR" sz="2800" dirty="0" smtClean="0"/>
              <a:t>SPP</a:t>
            </a:r>
            <a:br>
              <a:rPr lang="hr-HR" sz="2800" dirty="0" smtClean="0"/>
            </a:br>
            <a:r>
              <a:rPr lang="hr-HR" sz="2800" dirty="0" smtClean="0"/>
              <a:t>za </a:t>
            </a:r>
            <a:r>
              <a:rPr lang="hr-HR" sz="2800" dirty="0"/>
              <a:t>koje </a:t>
            </a:r>
            <a:r>
              <a:rPr lang="hr-HR" sz="2800" dirty="0" smtClean="0"/>
              <a:t>je </a:t>
            </a:r>
            <a:r>
              <a:rPr lang="hr-HR" sz="2800" dirty="0">
                <a:solidFill>
                  <a:srgbClr val="FF0000"/>
                </a:solidFill>
              </a:rPr>
              <a:t>propisana </a:t>
            </a:r>
            <a:r>
              <a:rPr lang="hr-HR" sz="2800" dirty="0" err="1" smtClean="0">
                <a:solidFill>
                  <a:srgbClr val="FF0000"/>
                </a:solidFill>
              </a:rPr>
              <a:t>OoPSPUO</a:t>
            </a:r>
            <a:endParaRPr lang="hr-HR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755576" y="3879836"/>
            <a:ext cx="1023375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/>
              <a:t>ZAHTJEV</a:t>
            </a:r>
            <a:endParaRPr lang="hr-HR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41291" y="4286335"/>
            <a:ext cx="3366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822104" y="3907904"/>
            <a:ext cx="130569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MZOIP</a:t>
            </a:r>
            <a:endParaRPr lang="hr-HR" dirty="0"/>
          </a:p>
        </p:txBody>
      </p:sp>
      <p:sp>
        <p:nvSpPr>
          <p:cNvPr id="26" name="Oval 25"/>
          <p:cNvSpPr/>
          <p:nvPr/>
        </p:nvSpPr>
        <p:spPr>
          <a:xfrm>
            <a:off x="2377903" y="2204864"/>
            <a:ext cx="1911660" cy="648072"/>
          </a:xfrm>
          <a:prstGeom prst="ellipse">
            <a:avLst/>
          </a:prstGeom>
          <a:gradFill flip="none" rotWithShape="1">
            <a:gsLst>
              <a:gs pos="0">
                <a:schemeClr val="accent3">
                  <a:tint val="66000"/>
                  <a:satMod val="160000"/>
                </a:schemeClr>
              </a:gs>
              <a:gs pos="50000">
                <a:schemeClr val="accent3">
                  <a:tint val="44500"/>
                  <a:satMod val="160000"/>
                </a:schemeClr>
              </a:gs>
              <a:gs pos="100000">
                <a:schemeClr val="accent3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prstDash val="sysDot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DZZP</a:t>
            </a:r>
            <a:endParaRPr lang="hr-HR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851920" y="3046495"/>
            <a:ext cx="0" cy="430534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635896" y="3046495"/>
            <a:ext cx="0" cy="417226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439219" y="2996789"/>
            <a:ext cx="1035732" cy="640663"/>
          </a:xfrm>
          <a:prstGeom prst="rect">
            <a:avLst/>
          </a:prstGeom>
          <a:ln w="28575"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00" i="1" dirty="0" smtClean="0"/>
              <a:t>STRUČNO MIŠLJENJE</a:t>
            </a:r>
            <a:endParaRPr lang="hr-HR" sz="1000" i="1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4818179" y="4652536"/>
            <a:ext cx="540837" cy="1417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788024" y="3630065"/>
            <a:ext cx="570992" cy="3667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5868144" y="2996789"/>
            <a:ext cx="936103" cy="76693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400" dirty="0">
                <a:solidFill>
                  <a:srgbClr val="C00000"/>
                </a:solidFill>
              </a:rPr>
              <a:t>o</a:t>
            </a:r>
            <a:r>
              <a:rPr lang="hr-HR" sz="1400" dirty="0" smtClean="0">
                <a:solidFill>
                  <a:srgbClr val="C00000"/>
                </a:solidFill>
              </a:rPr>
              <a:t>bvezna GLAVNA OCJENA</a:t>
            </a:r>
            <a:endParaRPr lang="hr-HR" sz="1400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00598" y="4426260"/>
            <a:ext cx="914400" cy="7920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>
                <a:solidFill>
                  <a:srgbClr val="C00000"/>
                </a:solidFill>
              </a:rPr>
              <a:t>prihvatljiv</a:t>
            </a:r>
            <a:endParaRPr lang="hr-HR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464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 smtClean="0"/>
              <a:t>PRETHODNA OCJENA </a:t>
            </a:r>
            <a:r>
              <a:rPr lang="hr-HR" sz="2800" dirty="0"/>
              <a:t>PRIHVATLJIVOSTI </a:t>
            </a:r>
            <a:r>
              <a:rPr lang="hr-HR" sz="2800" dirty="0" smtClean="0"/>
              <a:t>SPP</a:t>
            </a:r>
            <a:br>
              <a:rPr lang="hr-HR" sz="2800" dirty="0" smtClean="0"/>
            </a:br>
            <a:r>
              <a:rPr lang="hr-HR" sz="2800" dirty="0" smtClean="0"/>
              <a:t>za </a:t>
            </a:r>
            <a:r>
              <a:rPr lang="hr-HR" sz="2800" dirty="0"/>
              <a:t>koje </a:t>
            </a:r>
            <a:r>
              <a:rPr lang="hr-HR" sz="2800" dirty="0" smtClean="0"/>
              <a:t>je </a:t>
            </a:r>
            <a:r>
              <a:rPr lang="hr-HR" sz="2800" dirty="0">
                <a:solidFill>
                  <a:srgbClr val="FF0000"/>
                </a:solidFill>
              </a:rPr>
              <a:t>propisana SPUO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 smtClean="0"/>
              <a:t>Prethodna ocjena prihvatljivosti SPP provodi se </a:t>
            </a:r>
            <a:r>
              <a:rPr lang="hr-HR" dirty="0" smtClean="0">
                <a:solidFill>
                  <a:srgbClr val="FF0000"/>
                </a:solidFill>
              </a:rPr>
              <a:t>prije pokretanja SPUO</a:t>
            </a:r>
          </a:p>
          <a:p>
            <a:r>
              <a:rPr lang="hr-HR" dirty="0" smtClean="0"/>
              <a:t>Tijelo nadležno za donošenje SPP podnosi </a:t>
            </a:r>
            <a:r>
              <a:rPr lang="hr-HR" dirty="0" smtClean="0">
                <a:solidFill>
                  <a:srgbClr val="FF0000"/>
                </a:solidFill>
              </a:rPr>
              <a:t>ZAHTJEV</a:t>
            </a:r>
            <a:r>
              <a:rPr lang="hr-HR" dirty="0" smtClean="0"/>
              <a:t> </a:t>
            </a:r>
            <a:r>
              <a:rPr lang="hr-HR" dirty="0" err="1" smtClean="0"/>
              <a:t>MZOiP</a:t>
            </a:r>
            <a:r>
              <a:rPr lang="hr-HR" dirty="0" smtClean="0"/>
              <a:t>-u </a:t>
            </a:r>
            <a:r>
              <a:rPr lang="hr-HR" sz="2400" dirty="0" smtClean="0"/>
              <a:t>(podaci </a:t>
            </a:r>
            <a:r>
              <a:rPr lang="hr-HR" sz="2400" dirty="0"/>
              <a:t>o planu ili programu, </a:t>
            </a:r>
            <a:r>
              <a:rPr lang="hr-HR" sz="2400" dirty="0" smtClean="0"/>
              <a:t>razlozi </a:t>
            </a:r>
            <a:r>
              <a:rPr lang="hr-HR" sz="2400" dirty="0"/>
              <a:t>donošenja, </a:t>
            </a:r>
            <a:r>
              <a:rPr lang="hr-HR" sz="2400" dirty="0" smtClean="0"/>
              <a:t>ciljevi </a:t>
            </a:r>
            <a:r>
              <a:rPr lang="hr-HR" sz="2400" dirty="0"/>
              <a:t>i programska polazišta, obuhvat plana ili programa, kartografski prikaz u pisanom i elektroničkom </a:t>
            </a:r>
            <a:r>
              <a:rPr lang="hr-HR" sz="2400" dirty="0" smtClean="0"/>
              <a:t>obliku)</a:t>
            </a:r>
          </a:p>
          <a:p>
            <a:r>
              <a:rPr lang="hr-HR" sz="2400" dirty="0" smtClean="0">
                <a:solidFill>
                  <a:srgbClr val="FF0000"/>
                </a:solidFill>
              </a:rPr>
              <a:t>MIŠLJENJE DZZP-a </a:t>
            </a:r>
            <a:r>
              <a:rPr lang="hr-HR" sz="2400" dirty="0" smtClean="0"/>
              <a:t>o </a:t>
            </a:r>
            <a:r>
              <a:rPr lang="hr-HR" sz="2400" dirty="0"/>
              <a:t>mogućnosti značajnih negativnih utjecaja </a:t>
            </a:r>
            <a:r>
              <a:rPr lang="hr-HR" sz="2400" dirty="0" smtClean="0"/>
              <a:t>SPP na </a:t>
            </a:r>
            <a:r>
              <a:rPr lang="hr-HR" sz="2400" dirty="0"/>
              <a:t>ciljeve očuvanja i cjelovitost područja ekološke </a:t>
            </a:r>
            <a:r>
              <a:rPr lang="hr-HR" sz="2400" dirty="0" smtClean="0"/>
              <a:t>mreže</a:t>
            </a:r>
          </a:p>
          <a:p>
            <a:r>
              <a:rPr lang="hr-HR" sz="2400" dirty="0" smtClean="0"/>
              <a:t>RJEŠENJE </a:t>
            </a:r>
            <a:r>
              <a:rPr lang="hr-HR" sz="2400" dirty="0" err="1" smtClean="0"/>
              <a:t>MZOiP</a:t>
            </a:r>
            <a:r>
              <a:rPr lang="hr-HR" sz="2400" dirty="0" smtClean="0"/>
              <a:t> da je SPP </a:t>
            </a:r>
            <a:r>
              <a:rPr lang="hr-HR" sz="2400" dirty="0" smtClean="0">
                <a:solidFill>
                  <a:srgbClr val="FF0000"/>
                </a:solidFill>
              </a:rPr>
              <a:t>prihvatljiv</a:t>
            </a:r>
            <a:r>
              <a:rPr lang="hr-HR" sz="2400" dirty="0" smtClean="0"/>
              <a:t> za EM </a:t>
            </a:r>
            <a:r>
              <a:rPr lang="hr-HR" sz="2400" dirty="0" smtClean="0">
                <a:solidFill>
                  <a:srgbClr val="FF0000"/>
                </a:solidFill>
              </a:rPr>
              <a:t>ili</a:t>
            </a:r>
            <a:r>
              <a:rPr lang="hr-HR" sz="2400" dirty="0" smtClean="0"/>
              <a:t> da je za SPP </a:t>
            </a:r>
            <a:r>
              <a:rPr lang="hr-HR" sz="2400" dirty="0" smtClean="0">
                <a:solidFill>
                  <a:srgbClr val="FF0000"/>
                </a:solidFill>
              </a:rPr>
              <a:t>obvezna GLAVNA OCJENA</a:t>
            </a:r>
            <a:r>
              <a:rPr lang="hr-HR" sz="2400" dirty="0" smtClean="0"/>
              <a:t> (GLAVNA OCJENA provodi se kroz postupak SPUO, a Rješenje se prilaže uz zahtjev za SPUO)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377142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 smtClean="0"/>
              <a:t>SHEMA PRETHODNE OCJENE </a:t>
            </a:r>
            <a:r>
              <a:rPr lang="hr-HR" sz="2800" dirty="0"/>
              <a:t>PRIHVATLJIVOSTI </a:t>
            </a:r>
            <a:r>
              <a:rPr lang="hr-HR" sz="2800" dirty="0" smtClean="0"/>
              <a:t>SPP</a:t>
            </a:r>
            <a:br>
              <a:rPr lang="hr-HR" sz="2800" dirty="0" smtClean="0"/>
            </a:br>
            <a:r>
              <a:rPr lang="hr-HR" sz="2800" dirty="0" smtClean="0"/>
              <a:t>za </a:t>
            </a:r>
            <a:r>
              <a:rPr lang="hr-HR" sz="2800" dirty="0"/>
              <a:t>koje </a:t>
            </a:r>
            <a:r>
              <a:rPr lang="hr-HR" sz="2800" dirty="0" smtClean="0"/>
              <a:t>je </a:t>
            </a:r>
            <a:r>
              <a:rPr lang="hr-HR" sz="2800" dirty="0">
                <a:solidFill>
                  <a:srgbClr val="FF0000"/>
                </a:solidFill>
              </a:rPr>
              <a:t>propisana </a:t>
            </a:r>
            <a:r>
              <a:rPr lang="hr-HR" sz="2800" dirty="0" smtClean="0">
                <a:solidFill>
                  <a:srgbClr val="FF0000"/>
                </a:solidFill>
              </a:rPr>
              <a:t>SPUO</a:t>
            </a:r>
            <a:endParaRPr lang="hr-HR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755576" y="3879836"/>
            <a:ext cx="1023375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/>
              <a:t>ZAHTJEV</a:t>
            </a:r>
            <a:endParaRPr lang="hr-HR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41291" y="4286335"/>
            <a:ext cx="3366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822104" y="3907904"/>
            <a:ext cx="130569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MZOIP</a:t>
            </a:r>
            <a:endParaRPr lang="hr-HR" dirty="0"/>
          </a:p>
        </p:txBody>
      </p:sp>
      <p:sp>
        <p:nvSpPr>
          <p:cNvPr id="26" name="Oval 25"/>
          <p:cNvSpPr/>
          <p:nvPr/>
        </p:nvSpPr>
        <p:spPr>
          <a:xfrm>
            <a:off x="2377903" y="2204864"/>
            <a:ext cx="191166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DZZP</a:t>
            </a:r>
            <a:endParaRPr lang="hr-HR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851920" y="3046495"/>
            <a:ext cx="0" cy="4305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635896" y="3046495"/>
            <a:ext cx="0" cy="41722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439219" y="2996789"/>
            <a:ext cx="1035732" cy="640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00" dirty="0" smtClean="0"/>
              <a:t>STRUČNO MIŠLJENJE</a:t>
            </a:r>
            <a:endParaRPr lang="hr-HR" sz="10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4818179" y="4652536"/>
            <a:ext cx="540837" cy="1417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788024" y="3630065"/>
            <a:ext cx="570992" cy="3667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5868144" y="2996789"/>
            <a:ext cx="936103" cy="76693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400" dirty="0">
                <a:solidFill>
                  <a:srgbClr val="C00000"/>
                </a:solidFill>
              </a:rPr>
              <a:t>o</a:t>
            </a:r>
            <a:r>
              <a:rPr lang="hr-HR" sz="1400" dirty="0" smtClean="0">
                <a:solidFill>
                  <a:srgbClr val="C00000"/>
                </a:solidFill>
              </a:rPr>
              <a:t>bvezna GLAVNA OCJENA</a:t>
            </a:r>
            <a:endParaRPr lang="hr-HR" sz="1400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00598" y="4426260"/>
            <a:ext cx="914400" cy="7920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>
                <a:solidFill>
                  <a:srgbClr val="C00000"/>
                </a:solidFill>
              </a:rPr>
              <a:t>prihvatljiv</a:t>
            </a:r>
            <a:endParaRPr lang="hr-HR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489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GLAVNA OCJENA ZA SPP </a:t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 smtClean="0"/>
              <a:t>u okviru SPUO (</a:t>
            </a:r>
            <a:r>
              <a:rPr lang="hr-HR" dirty="0"/>
              <a:t>ako </a:t>
            </a:r>
            <a:r>
              <a:rPr lang="hr-HR" dirty="0" smtClean="0"/>
              <a:t>je za </a:t>
            </a:r>
            <a:r>
              <a:rPr lang="hr-HR" dirty="0"/>
              <a:t>SPP </a:t>
            </a:r>
            <a:r>
              <a:rPr lang="hr-HR" dirty="0" smtClean="0"/>
              <a:t>propisana </a:t>
            </a:r>
            <a:r>
              <a:rPr lang="hr-HR" dirty="0"/>
              <a:t>SPUO ili </a:t>
            </a:r>
            <a:r>
              <a:rPr lang="hr-HR" dirty="0" smtClean="0"/>
              <a:t>je obveza SPUO utvrđena u </a:t>
            </a:r>
            <a:r>
              <a:rPr lang="hr-HR" dirty="0" err="1" smtClean="0"/>
              <a:t>OoPSPUO</a:t>
            </a:r>
            <a:r>
              <a:rPr lang="hr-HR" dirty="0" smtClean="0"/>
              <a:t>)</a:t>
            </a:r>
            <a:endParaRPr lang="hr-HR" dirty="0"/>
          </a:p>
          <a:p>
            <a:r>
              <a:rPr lang="hr-HR" dirty="0" smtClean="0"/>
              <a:t>Ako </a:t>
            </a:r>
            <a:r>
              <a:rPr lang="hr-HR" dirty="0"/>
              <a:t>se Glavnom ocjenom utvrdi da </a:t>
            </a:r>
            <a:r>
              <a:rPr lang="hr-HR" dirty="0" smtClean="0"/>
              <a:t>SPP </a:t>
            </a:r>
            <a:r>
              <a:rPr lang="hr-HR" dirty="0"/>
              <a:t>nema značajan negativan utjecaj na ciljeve očuvanja i cjelovitost područja </a:t>
            </a:r>
            <a:r>
              <a:rPr lang="hr-HR" dirty="0" smtClean="0"/>
              <a:t>EM, </a:t>
            </a:r>
            <a:r>
              <a:rPr lang="hr-HR" dirty="0" err="1" smtClean="0"/>
              <a:t>MZOiP</a:t>
            </a:r>
            <a:r>
              <a:rPr lang="hr-HR" dirty="0" smtClean="0"/>
              <a:t> </a:t>
            </a:r>
            <a:r>
              <a:rPr lang="hr-HR" dirty="0"/>
              <a:t>daje </a:t>
            </a:r>
            <a:r>
              <a:rPr lang="hr-HR" dirty="0">
                <a:solidFill>
                  <a:srgbClr val="FF0000"/>
                </a:solidFill>
              </a:rPr>
              <a:t>mišljenje o prihvatljivosti </a:t>
            </a:r>
            <a:r>
              <a:rPr lang="hr-HR" dirty="0" smtClean="0"/>
              <a:t>SPP. </a:t>
            </a:r>
            <a:r>
              <a:rPr lang="hr-HR" dirty="0"/>
              <a:t>Mišljenjem se </a:t>
            </a:r>
            <a:r>
              <a:rPr lang="hr-HR" dirty="0">
                <a:solidFill>
                  <a:srgbClr val="FF0000"/>
                </a:solidFill>
              </a:rPr>
              <a:t>mogu</a:t>
            </a:r>
            <a:r>
              <a:rPr lang="hr-HR" dirty="0"/>
              <a:t> utvrditi </a:t>
            </a:r>
            <a:r>
              <a:rPr lang="hr-HR" dirty="0">
                <a:solidFill>
                  <a:srgbClr val="FF0000"/>
                </a:solidFill>
              </a:rPr>
              <a:t>mjere ublažavanja </a:t>
            </a:r>
            <a:r>
              <a:rPr lang="hr-HR" dirty="0"/>
              <a:t>negativnih utjecaja na ekološku mrežu.</a:t>
            </a:r>
          </a:p>
          <a:p>
            <a:r>
              <a:rPr lang="hr-HR" dirty="0" smtClean="0"/>
              <a:t>Ako </a:t>
            </a:r>
            <a:r>
              <a:rPr lang="hr-HR" dirty="0"/>
              <a:t>se Glavnom ocjenom utvrdi da </a:t>
            </a:r>
            <a:r>
              <a:rPr lang="hr-HR" dirty="0" smtClean="0"/>
              <a:t>SPP, </a:t>
            </a:r>
            <a:r>
              <a:rPr lang="hr-HR" dirty="0"/>
              <a:t>odnosno varijantno rješenje </a:t>
            </a:r>
            <a:r>
              <a:rPr lang="hr-HR" dirty="0" smtClean="0"/>
              <a:t>SPP </a:t>
            </a:r>
            <a:r>
              <a:rPr lang="hr-HR" dirty="0">
                <a:solidFill>
                  <a:srgbClr val="FF0000"/>
                </a:solidFill>
              </a:rPr>
              <a:t>ima ili se ne može isključiti značajan negativan utjecaj</a:t>
            </a:r>
            <a:r>
              <a:rPr lang="hr-HR" dirty="0"/>
              <a:t> na ciljeve očuvanja i cjelovitost područja </a:t>
            </a:r>
            <a:r>
              <a:rPr lang="hr-HR" dirty="0" smtClean="0"/>
              <a:t>EM, </a:t>
            </a:r>
            <a:r>
              <a:rPr lang="hr-HR" dirty="0"/>
              <a:t>unatoč mjerama ublažavanja, </a:t>
            </a:r>
            <a:r>
              <a:rPr lang="hr-HR" dirty="0" err="1" smtClean="0"/>
              <a:t>MZOiP</a:t>
            </a:r>
            <a:r>
              <a:rPr lang="hr-HR" dirty="0" smtClean="0"/>
              <a:t> </a:t>
            </a:r>
            <a:r>
              <a:rPr lang="hr-HR" dirty="0"/>
              <a:t>daje </a:t>
            </a:r>
            <a:r>
              <a:rPr lang="hr-HR" dirty="0">
                <a:solidFill>
                  <a:srgbClr val="FF0000"/>
                </a:solidFill>
              </a:rPr>
              <a:t>mišljenje o neprihvatljivosti</a:t>
            </a:r>
            <a:r>
              <a:rPr lang="hr-HR" dirty="0"/>
              <a:t> </a:t>
            </a:r>
            <a:r>
              <a:rPr lang="hr-HR" dirty="0" smtClean="0"/>
              <a:t>SPP.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40024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sz="4000" dirty="0" smtClean="0"/>
              <a:t>GLAVNA OCJENA ZA SPP</a:t>
            </a:r>
            <a:endParaRPr lang="hr-H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endParaRPr lang="hr-HR" dirty="0" smtClean="0"/>
          </a:p>
          <a:p>
            <a:r>
              <a:rPr lang="hr-HR" dirty="0"/>
              <a:t>p</a:t>
            </a:r>
            <a:r>
              <a:rPr lang="hr-HR" dirty="0" smtClean="0"/>
              <a:t>ovjerenstvo SPUO – 1 član iz </a:t>
            </a:r>
            <a:r>
              <a:rPr lang="hr-HR" dirty="0" err="1" smtClean="0"/>
              <a:t>MZOiP</a:t>
            </a:r>
            <a:r>
              <a:rPr lang="hr-HR" dirty="0" smtClean="0"/>
              <a:t> (priroda)</a:t>
            </a:r>
          </a:p>
          <a:p>
            <a:r>
              <a:rPr lang="hr-HR" dirty="0" smtClean="0"/>
              <a:t>= </a:t>
            </a:r>
            <a:r>
              <a:rPr lang="hr-HR" dirty="0" smtClean="0">
                <a:solidFill>
                  <a:srgbClr val="FF0000"/>
                </a:solidFill>
              </a:rPr>
              <a:t>poglavlje u strateškoj studiji</a:t>
            </a:r>
          </a:p>
          <a:p>
            <a:r>
              <a:rPr lang="hr-HR" dirty="0" smtClean="0"/>
              <a:t>Izvješće kojim završava SPUO sadrži </a:t>
            </a:r>
            <a:r>
              <a:rPr lang="hr-HR" dirty="0"/>
              <a:t>i informaciju o provedenom postupku </a:t>
            </a:r>
            <a:r>
              <a:rPr lang="hr-HR" dirty="0" smtClean="0"/>
              <a:t>ocjene </a:t>
            </a:r>
            <a:r>
              <a:rPr lang="hr-HR" dirty="0"/>
              <a:t>prihvatljivosti za ekološku mrežu, rezultatima tog postupka, </a:t>
            </a:r>
            <a:r>
              <a:rPr lang="hr-HR" dirty="0" smtClean="0"/>
              <a:t>mjerama </a:t>
            </a:r>
            <a:r>
              <a:rPr lang="hr-HR" dirty="0"/>
              <a:t>ublažavanja utjecaja na ekološku mrežu, </a:t>
            </a:r>
            <a:r>
              <a:rPr lang="hr-HR" dirty="0" smtClean="0"/>
              <a:t>načinu </a:t>
            </a:r>
            <a:r>
              <a:rPr lang="hr-HR" dirty="0"/>
              <a:t>praćenja provedbe mjera ublažavanja i sprječavanja značajnog utjecaja na ekološku mrežu.</a:t>
            </a:r>
          </a:p>
          <a:p>
            <a:r>
              <a:rPr lang="hr-HR" dirty="0" smtClean="0">
                <a:solidFill>
                  <a:srgbClr val="FF0000"/>
                </a:solidFill>
              </a:rPr>
              <a:t>Rezultati </a:t>
            </a:r>
            <a:r>
              <a:rPr lang="hr-HR" dirty="0">
                <a:solidFill>
                  <a:srgbClr val="FF0000"/>
                </a:solidFill>
              </a:rPr>
              <a:t>ocjene prihvatljivosti </a:t>
            </a:r>
            <a:r>
              <a:rPr lang="hr-HR" dirty="0"/>
              <a:t>za ekološku mrežu, mjere ublažavanja utjecaja, te praćenje provedbe mjera ublažavanja i sprječavanja štetnog utjecaja </a:t>
            </a:r>
            <a:r>
              <a:rPr lang="hr-HR" dirty="0">
                <a:solidFill>
                  <a:srgbClr val="FF0000"/>
                </a:solidFill>
              </a:rPr>
              <a:t>obvezujući</a:t>
            </a:r>
            <a:r>
              <a:rPr lang="hr-HR" dirty="0"/>
              <a:t> su za tijelo koje donosi i tijelo koje provodi </a:t>
            </a:r>
            <a:r>
              <a:rPr lang="hr-HR" dirty="0" smtClean="0"/>
              <a:t>SPP.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09444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Shema GLAVNE OCJENE SPP</a:t>
            </a:r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971600" y="3003620"/>
            <a:ext cx="1418456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1 ČLAN stručnog povjerenstva </a:t>
            </a:r>
            <a:r>
              <a:rPr lang="hr-HR" dirty="0"/>
              <a:t>SPUO</a:t>
            </a:r>
          </a:p>
          <a:p>
            <a:pPr algn="ctr"/>
            <a:r>
              <a:rPr lang="hr-HR" dirty="0" smtClean="0"/>
              <a:t>priroda/EM</a:t>
            </a:r>
            <a:endParaRPr lang="hr-HR" dirty="0"/>
          </a:p>
          <a:p>
            <a:pPr algn="ctr"/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3059832" y="3284984"/>
            <a:ext cx="1368152" cy="166952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s</a:t>
            </a:r>
            <a:r>
              <a:rPr lang="hr-HR" dirty="0" smtClean="0"/>
              <a:t>trateška studija:</a:t>
            </a:r>
          </a:p>
          <a:p>
            <a:pPr algn="ctr"/>
            <a:r>
              <a:rPr lang="hr-HR" dirty="0" smtClean="0"/>
              <a:t>GLAVNA OCJENA = poglavlje </a:t>
            </a:r>
            <a:r>
              <a:rPr lang="hr-HR" dirty="0"/>
              <a:t>strateške studije</a:t>
            </a:r>
          </a:p>
          <a:p>
            <a:pPr algn="ctr"/>
            <a:endParaRPr lang="hr-HR" dirty="0"/>
          </a:p>
        </p:txBody>
      </p:sp>
      <p:sp>
        <p:nvSpPr>
          <p:cNvPr id="6" name="Rectangle 5"/>
          <p:cNvSpPr/>
          <p:nvPr/>
        </p:nvSpPr>
        <p:spPr>
          <a:xfrm>
            <a:off x="6732240" y="3356992"/>
            <a:ext cx="1584176" cy="151216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tx1"/>
                </a:solidFill>
              </a:rPr>
              <a:t>REZULTATI GLAVNE OCJENE u</a:t>
            </a:r>
          </a:p>
          <a:p>
            <a:pPr algn="ctr"/>
            <a:r>
              <a:rPr lang="hr-HR" dirty="0" smtClean="0">
                <a:solidFill>
                  <a:schemeClr val="tx1"/>
                </a:solidFill>
              </a:rPr>
              <a:t>IZVJEŠĆU SPUO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26360" y="4277106"/>
            <a:ext cx="1152128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00" dirty="0" smtClean="0"/>
              <a:t>Mišljenje o prihvatljivosti (s mjerama ublažavanja)</a:t>
            </a:r>
            <a:endParaRPr lang="hr-HR" sz="1000" dirty="0"/>
          </a:p>
        </p:txBody>
      </p:sp>
      <p:sp>
        <p:nvSpPr>
          <p:cNvPr id="8" name="Rectangle 7"/>
          <p:cNvSpPr/>
          <p:nvPr/>
        </p:nvSpPr>
        <p:spPr>
          <a:xfrm>
            <a:off x="5162364" y="3112503"/>
            <a:ext cx="1080120" cy="7092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00" dirty="0" smtClean="0"/>
              <a:t>Mišljenje o neprihvatljivosti</a:t>
            </a:r>
            <a:endParaRPr lang="hr-HR" sz="10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55776" y="4005064"/>
            <a:ext cx="4320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644008" y="4365104"/>
            <a:ext cx="432048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644008" y="3645024"/>
            <a:ext cx="360040" cy="17670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325344" y="3556070"/>
            <a:ext cx="262880" cy="889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325344" y="4473116"/>
            <a:ext cx="262880" cy="1080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52"/>
          <p:cNvSpPr>
            <a:spLocks noGrp="1"/>
          </p:cNvSpPr>
          <p:nvPr>
            <p:ph idx="1"/>
          </p:nvPr>
        </p:nvSpPr>
        <p:spPr>
          <a:xfrm>
            <a:off x="3026431" y="1340768"/>
            <a:ext cx="1584176" cy="8381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hr-HR" dirty="0" smtClean="0"/>
              <a:t>DZZP</a:t>
            </a:r>
            <a:endParaRPr lang="hr-HR" dirty="0"/>
          </a:p>
        </p:txBody>
      </p:sp>
      <p:sp>
        <p:nvSpPr>
          <p:cNvPr id="54" name="Rectangle 53"/>
          <p:cNvSpPr/>
          <p:nvPr/>
        </p:nvSpPr>
        <p:spPr>
          <a:xfrm>
            <a:off x="2555776" y="2276872"/>
            <a:ext cx="1035732" cy="640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00" dirty="0" smtClean="0"/>
              <a:t>STRUČNO MIŠLJENJE</a:t>
            </a:r>
            <a:endParaRPr lang="hr-HR" sz="10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923928" y="2420888"/>
            <a:ext cx="0" cy="582732"/>
          </a:xfrm>
          <a:prstGeom prst="straightConnector1">
            <a:avLst/>
          </a:prstGeom>
          <a:ln w="190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4139952" y="2420889"/>
            <a:ext cx="0" cy="582731"/>
          </a:xfrm>
          <a:prstGeom prst="straightConnector1">
            <a:avLst/>
          </a:prstGeom>
          <a:ln w="190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0946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Pozadina_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53" y="145"/>
            <a:ext cx="9144000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598899" y="2276872"/>
            <a:ext cx="7921625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hr-HR" sz="2800" b="1" dirty="0">
                <a:latin typeface="Verdana" pitchFamily="34" charset="0"/>
              </a:rPr>
              <a:t>HVALA NA </a:t>
            </a:r>
            <a:r>
              <a:rPr lang="hr-HR" sz="2800" b="1" dirty="0" smtClean="0">
                <a:latin typeface="Verdana" pitchFamily="34" charset="0"/>
              </a:rPr>
              <a:t>POZORNOSTI!</a:t>
            </a:r>
            <a:endParaRPr lang="hr-HR" sz="2800" dirty="0"/>
          </a:p>
          <a:p>
            <a:pPr algn="ctr" eaLnBrk="1" hangingPunct="1"/>
            <a:r>
              <a:rPr lang="hr-HR" sz="2000" dirty="0" err="1" smtClean="0">
                <a:latin typeface="Verdana" pitchFamily="34" charset="0"/>
              </a:rPr>
              <a:t>mr.sc</a:t>
            </a:r>
            <a:r>
              <a:rPr lang="hr-HR" sz="2000" dirty="0" smtClean="0">
                <a:latin typeface="Verdana" pitchFamily="34" charset="0"/>
              </a:rPr>
              <a:t>. Josip Hren, prof. </a:t>
            </a:r>
            <a:r>
              <a:rPr lang="hr-HR" sz="2000" dirty="0" err="1" smtClean="0">
                <a:latin typeface="Verdana" pitchFamily="34" charset="0"/>
              </a:rPr>
              <a:t>geogr</a:t>
            </a:r>
            <a:r>
              <a:rPr lang="hr-HR" sz="2000" dirty="0" smtClean="0">
                <a:latin typeface="Verdana" pitchFamily="34" charset="0"/>
              </a:rPr>
              <a:t>.</a:t>
            </a:r>
          </a:p>
          <a:p>
            <a:pPr algn="ctr" eaLnBrk="1" hangingPunct="1"/>
            <a:r>
              <a:rPr lang="hr-HR" sz="1600" dirty="0">
                <a:latin typeface="Verdana" pitchFamily="34" charset="0"/>
              </a:rPr>
              <a:t>n</a:t>
            </a:r>
            <a:r>
              <a:rPr lang="hr-HR" sz="1600" dirty="0" smtClean="0">
                <a:latin typeface="Verdana" pitchFamily="34" charset="0"/>
              </a:rPr>
              <a:t>ačelnik Sektora za planske dokumente i ocjenu prihvatljivosti</a:t>
            </a:r>
          </a:p>
          <a:p>
            <a:pPr algn="ctr" eaLnBrk="1" hangingPunct="1"/>
            <a:r>
              <a:rPr lang="hr-HR" sz="2000" dirty="0" smtClean="0">
                <a:latin typeface="Verdana" pitchFamily="34" charset="0"/>
              </a:rPr>
              <a:t>Uprava za zaštitu prirode</a:t>
            </a:r>
          </a:p>
          <a:p>
            <a:pPr algn="ctr" eaLnBrk="1" hangingPunct="1"/>
            <a:r>
              <a:rPr lang="hr-HR" sz="2000" dirty="0" smtClean="0">
                <a:latin typeface="Verdana" pitchFamily="34" charset="0"/>
              </a:rPr>
              <a:t>Ministarstvo zaštite okoliša i prirode</a:t>
            </a:r>
            <a:endParaRPr lang="vi-VN" sz="2000" dirty="0">
              <a:latin typeface="Verdana" pitchFamily="34" charset="0"/>
            </a:endParaRPr>
          </a:p>
          <a:p>
            <a:pPr algn="ctr" eaLnBrk="1" hangingPunct="1"/>
            <a:r>
              <a:rPr lang="hr-HR" sz="1600" b="1" dirty="0" err="1" smtClean="0">
                <a:latin typeface="Verdana" pitchFamily="34" charset="0"/>
                <a:hlinkClick r:id="rId4"/>
              </a:rPr>
              <a:t>josip.hren</a:t>
            </a:r>
            <a:r>
              <a:rPr lang="hr-HR" sz="1600" b="1" dirty="0" smtClean="0">
                <a:latin typeface="Verdana" pitchFamily="34" charset="0"/>
                <a:hlinkClick r:id="rId4"/>
              </a:rPr>
              <a:t>@</a:t>
            </a:r>
            <a:r>
              <a:rPr lang="hr-HR" sz="1600" b="1" dirty="0" err="1" smtClean="0">
                <a:latin typeface="Verdana" pitchFamily="34" charset="0"/>
                <a:hlinkClick r:id="rId4"/>
              </a:rPr>
              <a:t>mzoip.hr</a:t>
            </a:r>
            <a:endParaRPr lang="hr-HR" sz="1600" b="1" dirty="0">
              <a:latin typeface="Verdana" pitchFamily="34" charset="0"/>
            </a:endParaRPr>
          </a:p>
          <a:p>
            <a:pPr algn="ctr" eaLnBrk="1" hangingPunct="1"/>
            <a:r>
              <a:rPr lang="hr-HR" sz="1600" b="1" dirty="0">
                <a:latin typeface="Verdana" pitchFamily="34" charset="0"/>
                <a:hlinkClick r:id="rId5"/>
              </a:rPr>
              <a:t>www.mzoip.hr</a:t>
            </a:r>
            <a:endParaRPr lang="hr-HR" sz="1600" b="1" dirty="0">
              <a:latin typeface="Verdana" pitchFamily="34" charset="0"/>
            </a:endParaRPr>
          </a:p>
          <a:p>
            <a:pPr algn="ctr" eaLnBrk="1" hangingPunct="1"/>
            <a:r>
              <a:rPr lang="hr-HR" sz="1600" b="1" dirty="0" smtClean="0">
                <a:latin typeface="Verdana" pitchFamily="34" charset="0"/>
              </a:rPr>
              <a:t>tel.: 01/48 66 119</a:t>
            </a:r>
            <a:endParaRPr lang="hr-HR" sz="16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316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3745A-B5CE-4BEA-A1FC-34E924828BA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3077" name="Picture 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8788"/>
            <a:ext cx="8493125" cy="9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16394" y="587952"/>
            <a:ext cx="8720102" cy="6081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hr-HR" sz="2800" b="1" dirty="0" smtClean="0"/>
              <a:t>Zašto ekološka mreža ? </a:t>
            </a:r>
          </a:p>
          <a:p>
            <a:pPr marL="609600" indent="-609600">
              <a:lnSpc>
                <a:spcPct val="80000"/>
              </a:lnSpc>
              <a:buFontTx/>
              <a:buNone/>
              <a:defRPr/>
            </a:pPr>
            <a:r>
              <a:rPr lang="hr-HR" sz="2800" dirty="0" smtClean="0"/>
              <a:t>Usklađivanje zakonodavstva RH s europskim zakonodavstvom po pitanju zaštite prirode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hr-HR" sz="2800" dirty="0" smtClean="0"/>
              <a:t>Direktiva Vijeća o očuvanju prirodnih staništa te divljih životinjskih i biljnih vrsta </a:t>
            </a:r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  <a:defRPr/>
            </a:pPr>
            <a:r>
              <a:rPr lang="hr-HR" sz="2800" dirty="0"/>
              <a:t>	</a:t>
            </a:r>
            <a:r>
              <a:rPr lang="hr-HR" sz="2800" dirty="0" smtClean="0"/>
              <a:t>(</a:t>
            </a:r>
            <a:r>
              <a:rPr lang="hr-HR" sz="2800" dirty="0" smtClean="0">
                <a:solidFill>
                  <a:srgbClr val="FF9933"/>
                </a:solidFill>
              </a:rPr>
              <a:t>Direktiva o staništima</a:t>
            </a:r>
            <a:r>
              <a:rPr lang="hr-HR" sz="2800" dirty="0" smtClean="0"/>
              <a:t>; </a:t>
            </a:r>
            <a:r>
              <a:rPr lang="hr-HR" sz="2800" dirty="0" err="1" smtClean="0"/>
              <a:t>Habitat</a:t>
            </a:r>
            <a:r>
              <a:rPr lang="hr-HR" sz="2800" dirty="0" smtClean="0"/>
              <a:t> </a:t>
            </a:r>
            <a:r>
              <a:rPr lang="hr-HR" sz="2800" dirty="0" err="1" smtClean="0"/>
              <a:t>Directive</a:t>
            </a:r>
            <a:r>
              <a:rPr lang="hr-HR" sz="2800" dirty="0" smtClean="0"/>
              <a:t>, 92/43/EEZ)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hr-HR" sz="2800" dirty="0" smtClean="0"/>
              <a:t>Direktiva Vijeća o očuvanju divljih ptica </a:t>
            </a:r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  <a:defRPr/>
            </a:pPr>
            <a:r>
              <a:rPr lang="hr-HR" sz="2800" dirty="0"/>
              <a:t>	</a:t>
            </a:r>
            <a:r>
              <a:rPr lang="hr-HR" sz="2800" dirty="0" smtClean="0"/>
              <a:t>(</a:t>
            </a:r>
            <a:r>
              <a:rPr lang="hr-HR" sz="2800" dirty="0" smtClean="0">
                <a:solidFill>
                  <a:srgbClr val="FF9933"/>
                </a:solidFill>
              </a:rPr>
              <a:t>Direktiva o pticama</a:t>
            </a:r>
            <a:r>
              <a:rPr lang="hr-HR" sz="2800" dirty="0" smtClean="0"/>
              <a:t>; </a:t>
            </a:r>
            <a:r>
              <a:rPr lang="hr-HR" sz="2800" dirty="0" err="1" smtClean="0"/>
              <a:t>Birds</a:t>
            </a:r>
            <a:r>
              <a:rPr lang="hr-HR" sz="2800" dirty="0" smtClean="0"/>
              <a:t> </a:t>
            </a:r>
            <a:r>
              <a:rPr lang="hr-HR" sz="2800" dirty="0" err="1" smtClean="0"/>
              <a:t>Directive</a:t>
            </a:r>
            <a:r>
              <a:rPr lang="hr-HR" sz="2800" dirty="0" smtClean="0"/>
              <a:t>; 79/409/EEZ)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hr-HR" sz="2800" dirty="0" smtClean="0"/>
              <a:t>Konvencija o zaštiti europskih divljih vrsta i prirodnih staništa (</a:t>
            </a:r>
            <a:r>
              <a:rPr lang="hr-HR" sz="2800" dirty="0" smtClean="0">
                <a:solidFill>
                  <a:srgbClr val="FF9933"/>
                </a:solidFill>
              </a:rPr>
              <a:t>Bernska konvencija</a:t>
            </a:r>
            <a:r>
              <a:rPr lang="hr-HR" sz="2800" dirty="0" smtClean="0"/>
              <a:t>) – Smaragdna mreža (</a:t>
            </a:r>
            <a:r>
              <a:rPr lang="hr-HR" sz="2800" dirty="0" err="1" smtClean="0"/>
              <a:t>Emerald</a:t>
            </a:r>
            <a:r>
              <a:rPr lang="hr-HR" sz="2800" dirty="0" smtClean="0"/>
              <a:t> </a:t>
            </a:r>
            <a:r>
              <a:rPr lang="hr-HR" sz="2800" dirty="0" err="1" smtClean="0"/>
              <a:t>Network</a:t>
            </a:r>
            <a:r>
              <a:rPr lang="hr-HR" sz="2800" dirty="0" smtClean="0"/>
              <a:t>)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hr-HR" sz="2800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800" dirty="0" smtClean="0"/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hr-HR" sz="2800" b="1" dirty="0">
                <a:solidFill>
                  <a:srgbClr val="FF0000"/>
                </a:solidFill>
              </a:rPr>
              <a:t>SPA + SCI = NATURA 2000</a:t>
            </a:r>
            <a:endParaRPr lang="hr-HR" sz="2800" b="1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800" b="1" dirty="0" smtClean="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96923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066800"/>
          </a:xfrm>
        </p:spPr>
        <p:txBody>
          <a:bodyPr/>
          <a:lstStyle/>
          <a:p>
            <a:pPr eaLnBrk="1" hangingPunct="1"/>
            <a:r>
              <a:rPr lang="hr-HR" dirty="0" smtClean="0"/>
              <a:t>Cilj mreže NATURA 2000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785938"/>
            <a:ext cx="8229600" cy="40005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hr-HR" sz="2400" b="1" dirty="0" smtClean="0">
                <a:latin typeface="+mj-lt"/>
              </a:rPr>
              <a:t>očuvanje (i uspostavljanje) </a:t>
            </a:r>
            <a:r>
              <a:rPr lang="hr-HR" sz="2400" b="1" dirty="0" smtClean="0">
                <a:solidFill>
                  <a:srgbClr val="C00000"/>
                </a:solidFill>
                <a:latin typeface="+mj-lt"/>
              </a:rPr>
              <a:t>povoljnog stanja </a:t>
            </a:r>
            <a:r>
              <a:rPr lang="hr-HR" sz="2400" b="1" dirty="0" smtClean="0">
                <a:latin typeface="+mj-lt"/>
              </a:rPr>
              <a:t>europski ugroženih vrsta i stanišnih tipova</a:t>
            </a:r>
            <a:r>
              <a:rPr lang="hr-HR" sz="2400" dirty="0" smtClean="0">
                <a:latin typeface="+mj-lt"/>
              </a:rPr>
              <a:t> = dodaci Direktiva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endParaRPr lang="hr-HR" sz="2400" dirty="0" smtClean="0">
              <a:latin typeface="+mj-lt"/>
            </a:endParaRP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hr-HR" sz="2400" dirty="0" smtClean="0">
                <a:latin typeface="+mj-lt"/>
              </a:rPr>
              <a:t>načini očuvanja – na zemlji članici</a:t>
            </a:r>
          </a:p>
          <a:p>
            <a:pPr marL="1179576" lvl="3" indent="-201168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hr-HR" sz="2400" dirty="0" smtClean="0">
                <a:latin typeface="+mj-lt"/>
              </a:rPr>
              <a:t>odgovarajuće zakonske, administrativne ili ugovorne mjere </a:t>
            </a:r>
          </a:p>
          <a:p>
            <a:pPr marL="1179576" lvl="3" indent="-201168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hr-HR" sz="2400" dirty="0" smtClean="0">
                <a:latin typeface="+mj-lt"/>
              </a:rPr>
              <a:t>kroz planove upravljanja – zasebni PU ili ugradnja mjera u postojeće planove (poljoprivredno-okolišne mjere, </a:t>
            </a:r>
            <a:r>
              <a:rPr lang="hr-HR" sz="2400" dirty="0" err="1" smtClean="0">
                <a:latin typeface="+mj-lt"/>
              </a:rPr>
              <a:t>vodnogospodarski</a:t>
            </a:r>
            <a:r>
              <a:rPr lang="hr-HR" sz="2400" dirty="0" smtClean="0">
                <a:latin typeface="+mj-lt"/>
              </a:rPr>
              <a:t>, šumskogospodarski</a:t>
            </a:r>
            <a:r>
              <a:rPr lang="hr-HR" sz="2400" dirty="0">
                <a:latin typeface="+mj-lt"/>
              </a:rPr>
              <a:t> </a:t>
            </a:r>
            <a:r>
              <a:rPr lang="hr-HR" sz="2400" dirty="0" smtClean="0">
                <a:latin typeface="+mj-lt"/>
              </a:rPr>
              <a:t>i dr. planovi)</a:t>
            </a:r>
          </a:p>
          <a:p>
            <a:pPr marL="1179576" lvl="3" indent="-201168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endParaRPr lang="hr-HR" dirty="0" smtClean="0">
              <a:latin typeface="+mj-lt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hr-HR" dirty="0">
              <a:latin typeface="+mj-lt"/>
            </a:endParaRPr>
          </a:p>
        </p:txBody>
      </p:sp>
      <p:pic>
        <p:nvPicPr>
          <p:cNvPr id="12292" name="Picture 3" descr="logo Zavod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75663" y="6215063"/>
            <a:ext cx="66833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own Arrow 4"/>
          <p:cNvSpPr/>
          <p:nvPr/>
        </p:nvSpPr>
        <p:spPr>
          <a:xfrm rot="16200000" flipH="1">
            <a:off x="879475" y="5192713"/>
            <a:ext cx="98425" cy="8572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50" y="5429250"/>
            <a:ext cx="73009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dirty="0">
                <a:latin typeface="+mj-lt"/>
              </a:rPr>
              <a:t>OBAVEZA IZVJEŠĆIVANJA O STANJU OČUVANJA – SVAKIH 6 GODINA</a:t>
            </a:r>
          </a:p>
        </p:txBody>
      </p:sp>
    </p:spTree>
    <p:extLst>
      <p:ext uri="{BB962C8B-B14F-4D97-AF65-F5344CB8AC3E}">
        <p14:creationId xmlns:p14="http://schemas.microsoft.com/office/powerpoint/2010/main" xmlns="" val="423143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3900"/>
          </a:xfrm>
        </p:spPr>
        <p:txBody>
          <a:bodyPr/>
          <a:lstStyle/>
          <a:p>
            <a:r>
              <a:rPr lang="hr-HR" sz="2800" b="1" dirty="0" smtClean="0"/>
              <a:t>Ekološka mreža N2000 u Hrvatskoj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endParaRPr lang="hr-HR" dirty="0" smtClean="0"/>
          </a:p>
          <a:p>
            <a:pPr>
              <a:defRPr/>
            </a:pPr>
            <a:endParaRPr lang="hr-HR" dirty="0"/>
          </a:p>
          <a:p>
            <a:pPr marL="0" indent="0">
              <a:buFont typeface="Arial" charset="0"/>
              <a:buNone/>
              <a:defRPr/>
            </a:pPr>
            <a:endParaRPr lang="hr-HR" sz="2400" dirty="0"/>
          </a:p>
        </p:txBody>
      </p:sp>
      <p:pic>
        <p:nvPicPr>
          <p:cNvPr id="9220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85850" y="1622425"/>
            <a:ext cx="7018338" cy="5148263"/>
          </a:xfrm>
        </p:spPr>
      </p:pic>
      <p:pic>
        <p:nvPicPr>
          <p:cNvPr id="9221" name="Picture 2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633413"/>
            <a:ext cx="8493125" cy="9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31900" y="920750"/>
            <a:ext cx="6872288" cy="62071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hr-HR" sz="2400" b="1" dirty="0">
                <a:solidFill>
                  <a:srgbClr val="FF0000"/>
                </a:solidFill>
              </a:rPr>
              <a:t>780 područja = </a:t>
            </a:r>
            <a:r>
              <a:rPr lang="hr-HR" sz="2400" b="1" dirty="0" err="1">
                <a:solidFill>
                  <a:srgbClr val="FF0000"/>
                </a:solidFill>
              </a:rPr>
              <a:t>pSCI</a:t>
            </a:r>
            <a:r>
              <a:rPr lang="hr-HR" sz="2400" b="1" dirty="0">
                <a:solidFill>
                  <a:srgbClr val="FF0000"/>
                </a:solidFill>
              </a:rPr>
              <a:t> 742 + SPA 38</a:t>
            </a:r>
          </a:p>
        </p:txBody>
      </p:sp>
      <p:sp>
        <p:nvSpPr>
          <p:cNvPr id="6" name="Rectangle 5"/>
          <p:cNvSpPr/>
          <p:nvPr/>
        </p:nvSpPr>
        <p:spPr>
          <a:xfrm>
            <a:off x="179388" y="4662488"/>
            <a:ext cx="2879725" cy="18716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2400" b="1" dirty="0">
                <a:solidFill>
                  <a:srgbClr val="FF0000"/>
                </a:solidFill>
              </a:rPr>
              <a:t>36,67%  </a:t>
            </a:r>
            <a:r>
              <a:rPr lang="hr-HR" sz="2400" b="1" dirty="0" smtClean="0">
                <a:solidFill>
                  <a:srgbClr val="FF0000"/>
                </a:solidFill>
              </a:rPr>
              <a:t>kopno </a:t>
            </a:r>
            <a:endParaRPr lang="hr-HR" sz="24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hr-HR" sz="2400" b="1" dirty="0">
                <a:solidFill>
                  <a:srgbClr val="FF0000"/>
                </a:solidFill>
              </a:rPr>
              <a:t>16,39 %  </a:t>
            </a:r>
            <a:r>
              <a:rPr lang="hr-HR" sz="2400" b="1" dirty="0" smtClean="0">
                <a:solidFill>
                  <a:srgbClr val="FF0000"/>
                </a:solidFill>
              </a:rPr>
              <a:t>more</a:t>
            </a:r>
            <a:endParaRPr lang="hr-HR" sz="24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hr-HR" sz="2400" b="1" dirty="0">
                <a:solidFill>
                  <a:srgbClr val="FF0000"/>
                </a:solidFill>
              </a:rPr>
              <a:t>29,38 % sveukupno</a:t>
            </a:r>
          </a:p>
        </p:txBody>
      </p:sp>
      <p:sp>
        <p:nvSpPr>
          <p:cNvPr id="9224" name="TextBox 7"/>
          <p:cNvSpPr txBox="1">
            <a:spLocks noChangeArrowheads="1"/>
          </p:cNvSpPr>
          <p:nvPr/>
        </p:nvSpPr>
        <p:spPr bwMode="auto">
          <a:xfrm>
            <a:off x="6516688" y="5732463"/>
            <a:ext cx="25193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/>
            <a:r>
              <a:rPr lang="hr-HR"/>
              <a:t>Izvor podataka: DZZP, rujan 2013.</a:t>
            </a:r>
          </a:p>
        </p:txBody>
      </p:sp>
    </p:spTree>
    <p:extLst>
      <p:ext uri="{BB962C8B-B14F-4D97-AF65-F5344CB8AC3E}">
        <p14:creationId xmlns:p14="http://schemas.microsoft.com/office/powerpoint/2010/main" xmlns="" val="399997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3077" name="Picture 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8788"/>
            <a:ext cx="8493125" cy="9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9553" y="980728"/>
            <a:ext cx="8136904" cy="324036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hr-HR" sz="3600" dirty="0" smtClean="0"/>
              <a:t>RELEVANTNI PROPISI</a:t>
            </a:r>
          </a:p>
          <a:p>
            <a:pPr>
              <a:buFont typeface="Wingdings" pitchFamily="2" charset="2"/>
              <a:buNone/>
              <a:defRPr/>
            </a:pPr>
            <a:endParaRPr lang="hr-HR" sz="3600" dirty="0" smtClean="0"/>
          </a:p>
          <a:p>
            <a:pPr>
              <a:defRPr/>
            </a:pPr>
            <a:r>
              <a:rPr lang="hr-HR" sz="9600" dirty="0" smtClean="0"/>
              <a:t>Zakon o zaštiti prirode  (NN 80/13)</a:t>
            </a:r>
          </a:p>
          <a:p>
            <a:pPr>
              <a:defRPr/>
            </a:pPr>
            <a:r>
              <a:rPr lang="hr-HR" sz="9600" dirty="0" smtClean="0"/>
              <a:t>Uredba o ekološkoj mreži (NN 124/13)</a:t>
            </a:r>
          </a:p>
          <a:p>
            <a:pPr>
              <a:defRPr/>
            </a:pPr>
            <a:r>
              <a:rPr lang="hr-HR" sz="9600" dirty="0" smtClean="0"/>
              <a:t>Pravilnik o prihvatljivosti plana, programa i zahvata za ekološku mrežu (NN 118/09)</a:t>
            </a:r>
          </a:p>
          <a:p>
            <a:pPr>
              <a:defRPr/>
            </a:pPr>
            <a:r>
              <a:rPr lang="hr-HR" sz="9600" dirty="0" smtClean="0"/>
              <a:t>Zakon o zaštiti okoliša </a:t>
            </a:r>
            <a:r>
              <a:rPr lang="hr-HR" sz="9600" dirty="0"/>
              <a:t>(NN 80/13)</a:t>
            </a:r>
          </a:p>
          <a:p>
            <a:pPr>
              <a:defRPr/>
            </a:pPr>
            <a:r>
              <a:rPr lang="hr-HR" sz="9600" dirty="0" smtClean="0"/>
              <a:t>Uredba o procjeni utjecaja zahvata </a:t>
            </a:r>
            <a:r>
              <a:rPr lang="hr-HR" sz="9600" dirty="0"/>
              <a:t>na okoliš (NN </a:t>
            </a:r>
            <a:r>
              <a:rPr lang="hr-HR" sz="9600" dirty="0" smtClean="0"/>
              <a:t>61/14)</a:t>
            </a:r>
          </a:p>
          <a:p>
            <a:pPr>
              <a:defRPr/>
            </a:pPr>
            <a:r>
              <a:rPr lang="hr-HR" sz="9600" dirty="0" smtClean="0"/>
              <a:t>Uredba o</a:t>
            </a:r>
            <a:r>
              <a:rPr lang="hr-HR" sz="9600" b="1" dirty="0" smtClean="0"/>
              <a:t> </a:t>
            </a:r>
            <a:r>
              <a:rPr lang="hr-HR" sz="9600" dirty="0" smtClean="0"/>
              <a:t>strateškoj procjeni utjecaja plana i programa na okoliš </a:t>
            </a:r>
            <a:r>
              <a:rPr lang="hr-HR" sz="9600" dirty="0"/>
              <a:t>(NN </a:t>
            </a:r>
            <a:r>
              <a:rPr lang="hr-HR" sz="9600" dirty="0" smtClean="0"/>
              <a:t>64/08)</a:t>
            </a:r>
            <a:endParaRPr lang="hr-HR" sz="9600" dirty="0"/>
          </a:p>
          <a:p>
            <a:pPr>
              <a:defRPr/>
            </a:pPr>
            <a:endParaRPr lang="hr-HR" sz="7400" dirty="0" smtClean="0"/>
          </a:p>
          <a:p>
            <a:pPr marL="0" indent="0">
              <a:buNone/>
              <a:defRPr/>
            </a:pPr>
            <a:r>
              <a:rPr lang="hr-HR" sz="7400" dirty="0" smtClean="0">
                <a:solidFill>
                  <a:srgbClr val="00B050"/>
                </a:solidFill>
              </a:rPr>
              <a:t>Pravilnik o ocjeni prihvatljivosti za ekološku mrežu (u donošenju)</a:t>
            </a:r>
          </a:p>
          <a:p>
            <a:pPr marL="0" indent="0">
              <a:buNone/>
              <a:defRPr/>
            </a:pPr>
            <a:endParaRPr lang="hr-HR" sz="26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sz="3600" dirty="0"/>
          </a:p>
        </p:txBody>
      </p:sp>
      <p:pic>
        <p:nvPicPr>
          <p:cNvPr id="8" name="Picture 3" descr="inter_Slika (06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25144"/>
            <a:ext cx="2771775" cy="1791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2363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34916"/>
            <a:ext cx="7999412" cy="1431925"/>
          </a:xfrm>
        </p:spPr>
        <p:txBody>
          <a:bodyPr/>
          <a:lstStyle/>
          <a:p>
            <a:r>
              <a:rPr lang="hr-HR" sz="2400" dirty="0">
                <a:solidFill>
                  <a:srgbClr val="FF0000"/>
                </a:solidFill>
              </a:rPr>
              <a:t>OCJENA PRIHVATLJIVOSTI </a:t>
            </a:r>
            <a:r>
              <a:rPr lang="hr-HR" sz="2400" dirty="0" smtClean="0">
                <a:solidFill>
                  <a:srgbClr val="FF0000"/>
                </a:solidFill>
              </a:rPr>
              <a:t>ZA </a:t>
            </a:r>
            <a:r>
              <a:rPr lang="hr-HR" sz="2400" dirty="0">
                <a:solidFill>
                  <a:srgbClr val="FF0000"/>
                </a:solidFill>
              </a:rPr>
              <a:t>EKOLOŠKU MREŽU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7907" y="879475"/>
            <a:ext cx="8424863" cy="4754562"/>
          </a:xfrm>
        </p:spPr>
        <p:txBody>
          <a:bodyPr/>
          <a:lstStyle/>
          <a:p>
            <a:pPr algn="just"/>
            <a:r>
              <a:rPr lang="hr-HR" sz="2000" dirty="0"/>
              <a:t>Postupak kojim se procjenjuje postoji li vjerojatnost da provedba </a:t>
            </a:r>
            <a:r>
              <a:rPr lang="hr-HR" sz="2000" b="1" dirty="0"/>
              <a:t>plana, programa ili zahvata</a:t>
            </a:r>
            <a:r>
              <a:rPr lang="hr-HR" sz="2000" dirty="0"/>
              <a:t> u područje ekološke mreže, samog ili s drugim planovima, programima ili zahvatima, </a:t>
            </a:r>
            <a:r>
              <a:rPr lang="hr-HR" sz="2000" dirty="0">
                <a:solidFill>
                  <a:srgbClr val="FF0000"/>
                </a:solidFill>
              </a:rPr>
              <a:t>može imati </a:t>
            </a:r>
            <a:r>
              <a:rPr lang="hr-HR" sz="2000" b="1" dirty="0">
                <a:solidFill>
                  <a:srgbClr val="FF0000"/>
                </a:solidFill>
              </a:rPr>
              <a:t>značajan utjecaj </a:t>
            </a:r>
            <a:r>
              <a:rPr lang="hr-HR" sz="2000" dirty="0"/>
              <a:t>na ciljeve očuvanja i cjelovitost područja ekološke mreže s obzirom na njenu strukturu i </a:t>
            </a:r>
            <a:r>
              <a:rPr lang="hr-HR" sz="2000" dirty="0" smtClean="0"/>
              <a:t>funkcionalnost</a:t>
            </a:r>
          </a:p>
          <a:p>
            <a:pPr algn="just"/>
            <a:r>
              <a:rPr lang="hr-HR" sz="1600" b="1" dirty="0" smtClean="0"/>
              <a:t>Ne provodi </a:t>
            </a:r>
            <a:r>
              <a:rPr lang="hr-HR" sz="1600" dirty="0" smtClean="0"/>
              <a:t>se za zahvate obuhvaćene planovima gospodarenja (osim ako u uvjetima nije propisano da za određeni zahvat ide OPZEM) i manje zahvate u izgrađenim dijelovima građevinskim područjima prostornih planova</a:t>
            </a:r>
          </a:p>
          <a:p>
            <a:pPr algn="just"/>
            <a:r>
              <a:rPr lang="hr-HR" sz="1600" b="1" dirty="0" smtClean="0"/>
              <a:t>N</a:t>
            </a:r>
            <a:r>
              <a:rPr lang="en-US" sz="1600" b="1" dirty="0" smtClean="0"/>
              <a:t>e </a:t>
            </a:r>
            <a:r>
              <a:rPr lang="en-US" sz="1600" b="1" dirty="0" err="1"/>
              <a:t>provodi</a:t>
            </a:r>
            <a:r>
              <a:rPr lang="en-US" sz="1600" b="1" dirty="0"/>
              <a:t> </a:t>
            </a:r>
            <a:r>
              <a:rPr lang="hr-HR" sz="1600" b="1" dirty="0" smtClean="0"/>
              <a:t>se </a:t>
            </a:r>
            <a:r>
              <a:rPr lang="en-US" sz="1600" dirty="0" err="1" smtClean="0"/>
              <a:t>za</a:t>
            </a:r>
            <a:r>
              <a:rPr lang="en-US" sz="1600" dirty="0" smtClean="0"/>
              <a:t> </a:t>
            </a:r>
            <a:r>
              <a:rPr lang="hr-HR" sz="1600" dirty="0" smtClean="0"/>
              <a:t>SPP i </a:t>
            </a:r>
            <a:r>
              <a:rPr lang="en-US" sz="1600" dirty="0" err="1" smtClean="0"/>
              <a:t>zahvate</a:t>
            </a:r>
            <a:r>
              <a:rPr lang="en-US" sz="1600" dirty="0" smtClean="0"/>
              <a:t> </a:t>
            </a:r>
            <a:r>
              <a:rPr lang="en-US" sz="1600" dirty="0" err="1"/>
              <a:t>koji</a:t>
            </a:r>
            <a:r>
              <a:rPr lang="en-US" sz="1600" dirty="0"/>
              <a:t>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/>
              <a:t>neposredno</a:t>
            </a:r>
            <a:r>
              <a:rPr lang="en-US" sz="1600" dirty="0"/>
              <a:t> </a:t>
            </a:r>
            <a:r>
              <a:rPr lang="en-US" sz="1600" dirty="0" err="1"/>
              <a:t>povezani</a:t>
            </a:r>
            <a:r>
              <a:rPr lang="en-US" sz="1600" dirty="0"/>
              <a:t> s </a:t>
            </a:r>
            <a:r>
              <a:rPr lang="en-US" sz="1600" dirty="0" err="1"/>
              <a:t>upravljanjem</a:t>
            </a:r>
            <a:r>
              <a:rPr lang="en-US" sz="1600" dirty="0"/>
              <a:t> </a:t>
            </a:r>
            <a:r>
              <a:rPr lang="en-US" sz="1600" dirty="0" err="1"/>
              <a:t>područjem</a:t>
            </a:r>
            <a:r>
              <a:rPr lang="en-US" sz="1600" dirty="0"/>
              <a:t> </a:t>
            </a:r>
            <a:r>
              <a:rPr lang="en-US" sz="1600" dirty="0" err="1"/>
              <a:t>ekološke</a:t>
            </a:r>
            <a:r>
              <a:rPr lang="en-US" sz="1600" dirty="0"/>
              <a:t> </a:t>
            </a:r>
            <a:r>
              <a:rPr lang="en-US" sz="1600" dirty="0" err="1" smtClean="0"/>
              <a:t>mreže</a:t>
            </a:r>
            <a:r>
              <a:rPr lang="hr-HR" sz="1600" dirty="0" smtClean="0"/>
              <a:t>.</a:t>
            </a:r>
          </a:p>
        </p:txBody>
      </p:sp>
      <p:pic>
        <p:nvPicPr>
          <p:cNvPr id="23559" name="Picture 7" descr="inter_Slika (3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99520"/>
            <a:ext cx="2232248" cy="139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77072"/>
            <a:ext cx="2198960" cy="139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911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908720"/>
            <a:ext cx="71287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dirty="0"/>
              <a:t>ZAHVATI</a:t>
            </a:r>
          </a:p>
          <a:p>
            <a:pPr marL="400050" indent="-400050">
              <a:buAutoNum type="romanUcPeriod"/>
            </a:pPr>
            <a:r>
              <a:rPr lang="hr-HR" dirty="0" smtClean="0">
                <a:solidFill>
                  <a:srgbClr val="00B050"/>
                </a:solidFill>
              </a:rPr>
              <a:t>Prethodna </a:t>
            </a:r>
            <a:r>
              <a:rPr lang="hr-HR" dirty="0">
                <a:solidFill>
                  <a:srgbClr val="00B050"/>
                </a:solidFill>
              </a:rPr>
              <a:t>ocjena </a:t>
            </a:r>
            <a:endParaRPr lang="hr-HR" dirty="0" smtClean="0">
              <a:solidFill>
                <a:srgbClr val="00B050"/>
              </a:solidFill>
            </a:endParaRPr>
          </a:p>
          <a:p>
            <a:pPr marL="400050" indent="-400050">
              <a:buAutoNum type="romanUcPeriod"/>
            </a:pPr>
            <a:r>
              <a:rPr lang="hr-HR" dirty="0" smtClean="0">
                <a:solidFill>
                  <a:srgbClr val="0070C0"/>
                </a:solidFill>
              </a:rPr>
              <a:t>Glavna ocjena</a:t>
            </a:r>
            <a:endParaRPr lang="hr-HR" dirty="0">
              <a:solidFill>
                <a:srgbClr val="0070C0"/>
              </a:solidFill>
            </a:endParaRPr>
          </a:p>
          <a:p>
            <a:r>
              <a:rPr lang="hr-HR" dirty="0">
                <a:solidFill>
                  <a:srgbClr val="7030A0"/>
                </a:solidFill>
              </a:rPr>
              <a:t>III. </a:t>
            </a:r>
            <a:r>
              <a:rPr lang="hr-HR" dirty="0" smtClean="0">
                <a:solidFill>
                  <a:srgbClr val="7030A0"/>
                </a:solidFill>
              </a:rPr>
              <a:t>   Utvrđivanje </a:t>
            </a:r>
            <a:r>
              <a:rPr lang="hr-HR" dirty="0">
                <a:solidFill>
                  <a:srgbClr val="7030A0"/>
                </a:solidFill>
              </a:rPr>
              <a:t>prevladavajućeg javnog interesa i kompenzacijskih uvjeta</a:t>
            </a:r>
          </a:p>
          <a:p>
            <a:pPr>
              <a:buFont typeface="Wingdings" pitchFamily="2" charset="2"/>
              <a:buNone/>
            </a:pPr>
            <a:endParaRPr lang="hr-HR" dirty="0"/>
          </a:p>
          <a:p>
            <a:r>
              <a:rPr lang="hr-HR" b="1" dirty="0" smtClean="0">
                <a:solidFill>
                  <a:srgbClr val="FF0000"/>
                </a:solidFill>
              </a:rPr>
              <a:t>KADA?</a:t>
            </a:r>
          </a:p>
          <a:p>
            <a:r>
              <a:rPr lang="hr-HR" dirty="0" smtClean="0"/>
              <a:t>Prije </a:t>
            </a:r>
            <a:r>
              <a:rPr lang="hr-HR" dirty="0"/>
              <a:t>izdavanja LD ili drugog akta kojim se odobrava građenje</a:t>
            </a:r>
          </a:p>
          <a:p>
            <a:r>
              <a:rPr lang="hr-HR" dirty="0"/>
              <a:t>= u pripremnoj fazi </a:t>
            </a:r>
            <a:r>
              <a:rPr lang="hr-HR" dirty="0" smtClean="0"/>
              <a:t>zahvata</a:t>
            </a:r>
          </a:p>
          <a:p>
            <a:r>
              <a:rPr lang="hr-HR" dirty="0"/>
              <a:t>n</a:t>
            </a:r>
            <a:r>
              <a:rPr lang="hr-HR" dirty="0" smtClean="0"/>
              <a:t>ije novina, već se 6-7 godina provodi</a:t>
            </a:r>
            <a:endParaRPr lang="hr-HR" dirty="0"/>
          </a:p>
          <a:p>
            <a:pPr algn="ctr"/>
            <a:r>
              <a:rPr lang="hr-HR" b="1" dirty="0" smtClean="0">
                <a:solidFill>
                  <a:srgbClr val="FF0000"/>
                </a:solidFill>
              </a:rPr>
              <a:t>GDJE</a:t>
            </a:r>
            <a:r>
              <a:rPr lang="hr-HR" b="1" dirty="0">
                <a:solidFill>
                  <a:srgbClr val="FF0000"/>
                </a:solidFill>
              </a:rPr>
              <a:t>?</a:t>
            </a:r>
          </a:p>
          <a:p>
            <a:r>
              <a:rPr lang="hr-HR" dirty="0"/>
              <a:t>37 % kopna RH </a:t>
            </a:r>
            <a:r>
              <a:rPr lang="hr-HR" dirty="0" smtClean="0"/>
              <a:t>Natura2000, </a:t>
            </a:r>
            <a:r>
              <a:rPr lang="hr-HR" dirty="0" smtClean="0">
                <a:solidFill>
                  <a:srgbClr val="FF0000"/>
                </a:solidFill>
              </a:rPr>
              <a:t>ALI!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hr-HR" strike="sngStrike" dirty="0"/>
              <a:t>47 % kopna RH </a:t>
            </a:r>
            <a:r>
              <a:rPr lang="hr-HR" strike="sngStrike" dirty="0" smtClean="0"/>
              <a:t>NEM </a:t>
            </a:r>
            <a:endParaRPr lang="hr-HR" strike="sngStrike" dirty="0"/>
          </a:p>
          <a:p>
            <a:pPr lvl="8" algn="ctr"/>
            <a:r>
              <a:rPr lang="hr-HR" sz="2800" b="1" dirty="0" smtClean="0">
                <a:solidFill>
                  <a:srgbClr val="FF0000"/>
                </a:solidFill>
              </a:rPr>
              <a:t>TKO</a:t>
            </a:r>
            <a:r>
              <a:rPr lang="hr-HR" sz="2800" b="1" dirty="0">
                <a:solidFill>
                  <a:srgbClr val="FF0000"/>
                </a:solidFill>
              </a:rPr>
              <a:t>?</a:t>
            </a:r>
          </a:p>
          <a:p>
            <a:r>
              <a:rPr lang="hr-HR" sz="2000" b="1" dirty="0" err="1" smtClean="0"/>
              <a:t>MZOiP</a:t>
            </a:r>
            <a:r>
              <a:rPr lang="hr-HR" sz="2000" b="1" dirty="0" smtClean="0"/>
              <a:t>/upravno tijelo u županiji</a:t>
            </a:r>
            <a:endParaRPr lang="hr-HR" sz="2000" b="1" dirty="0"/>
          </a:p>
          <a:p>
            <a:r>
              <a:rPr lang="hr-HR" dirty="0"/>
              <a:t>DZZP</a:t>
            </a:r>
          </a:p>
          <a:p>
            <a:r>
              <a:rPr lang="hr-HR" dirty="0" smtClean="0"/>
              <a:t>Javnost</a:t>
            </a:r>
          </a:p>
          <a:p>
            <a:r>
              <a:rPr lang="hr-HR" dirty="0" smtClean="0"/>
              <a:t>(Vlada RH)</a:t>
            </a:r>
          </a:p>
          <a:p>
            <a:r>
              <a:rPr lang="hr-HR" dirty="0" smtClean="0"/>
              <a:t>Zakonska obveza</a:t>
            </a:r>
          </a:p>
          <a:p>
            <a:r>
              <a:rPr lang="hr-HR" dirty="0" smtClean="0"/>
              <a:t>Financiranje iz fondova EU</a:t>
            </a:r>
            <a:r>
              <a:rPr lang="hr-HR" dirty="0"/>
              <a:t>	</a:t>
            </a:r>
            <a:r>
              <a:rPr lang="hr-HR" dirty="0" smtClean="0"/>
              <a:t>										</a:t>
            </a:r>
            <a:r>
              <a:rPr lang="hr-HR" b="1" dirty="0" smtClean="0">
                <a:solidFill>
                  <a:srgbClr val="FF0000"/>
                </a:solidFill>
              </a:rPr>
              <a:t>ZAŠTO?</a:t>
            </a:r>
            <a:endParaRPr lang="hr-H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737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2867</TotalTime>
  <Words>2376</Words>
  <Application>Microsoft Office PowerPoint</Application>
  <PresentationFormat>Předvádění na obrazovce (4:3)</PresentationFormat>
  <Paragraphs>347</Paragraphs>
  <Slides>36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36</vt:i4>
      </vt:variant>
    </vt:vector>
  </HeadingPairs>
  <TitlesOfParts>
    <vt:vector size="37" baseType="lpstr">
      <vt:lpstr>Office Theme</vt:lpstr>
      <vt:lpstr>Snímek 1</vt:lpstr>
      <vt:lpstr>Institucionalni okvir zaštite prirode</vt:lpstr>
      <vt:lpstr>Snímek 3</vt:lpstr>
      <vt:lpstr>Snímek 4</vt:lpstr>
      <vt:lpstr>Cilj mreže NATURA 2000</vt:lpstr>
      <vt:lpstr>Ekološka mreža N2000 u Hrvatskoj</vt:lpstr>
      <vt:lpstr>Snímek 7</vt:lpstr>
      <vt:lpstr>OCJENA PRIHVATLJIVOSTI ZA EKOLOŠKU MREŽU</vt:lpstr>
      <vt:lpstr>Snímek 9</vt:lpstr>
      <vt:lpstr>Snímek 10</vt:lpstr>
      <vt:lpstr>PRETHODNA OCJENA za zahvate</vt:lpstr>
      <vt:lpstr>PRETHODNA OCJENA za zahvate</vt:lpstr>
      <vt:lpstr>SHEMA PRETHODNE OCJENE za zahvate  samostalni postupak</vt:lpstr>
      <vt:lpstr>SHEMA PRETHODNE OCJENE za zahvate  postupak OPPUO („objedinjeni postupak”)</vt:lpstr>
      <vt:lpstr>GLAVNA OCJENA za zahvate</vt:lpstr>
      <vt:lpstr>GLAVNA OCJENA za zahvate</vt:lpstr>
      <vt:lpstr>SHEMA GLAVNE OCJENE za zahvate  samostalni postupak</vt:lpstr>
      <vt:lpstr>SHEMA GLAVNE OCJENE za zahvate  kroz PUO</vt:lpstr>
      <vt:lpstr>primjer zahvata s Glavnom ocjenom:  Izmještanje DC D34 (obilaznica Petrijevaca)</vt:lpstr>
      <vt:lpstr>UTVRĐIVANJA PREVLADAVAJUĆEG JAVNOG INTERESA I KOMPENZACIJSKIH UVJETA</vt:lpstr>
      <vt:lpstr>SHEMA UTVRĐIVANJA PREDVADAVAJUĆEG JAVNOG INTERESA I KOMPENZACIJSKIH UVJETA</vt:lpstr>
      <vt:lpstr>Statistika postupka OPZEM 2008.-2013.</vt:lpstr>
      <vt:lpstr>Statistika postupka OPZEM 2008.-2013.</vt:lpstr>
      <vt:lpstr>SPUO - općenito </vt:lpstr>
      <vt:lpstr>SPUO – tko, kada, kako</vt:lpstr>
      <vt:lpstr>OCJENA PRIHVATLJIVOSTI  STRATEGIJE, PLANA I PROGRAMA  </vt:lpstr>
      <vt:lpstr>OCJENA PRIHVATLJIVOSTI SPP za koje  nije propisana SPUO niti OoPSPUO</vt:lpstr>
      <vt:lpstr>SHEMA OCJENE PRIHVATLJIVOSTI SPP za koje  nije propisana SPUO niti OoPSPUO</vt:lpstr>
      <vt:lpstr>PRETHODNA OCJENA PRIHVATLJIVOSTI SPP za koje je propisana OoPSPUO</vt:lpstr>
      <vt:lpstr>SHEMA PRETHODNE OCJENE PRIHVATLJIVOSTI SPP za koje je propisana OoPSPUO</vt:lpstr>
      <vt:lpstr>PRETHODNA OCJENA PRIHVATLJIVOSTI SPP za koje je propisana SPUO</vt:lpstr>
      <vt:lpstr>SHEMA PRETHODNE OCJENE PRIHVATLJIVOSTI SPP za koje je propisana SPUO</vt:lpstr>
      <vt:lpstr>GLAVNA OCJENA ZA SPP  </vt:lpstr>
      <vt:lpstr> GLAVNA OCJENA ZA SPP</vt:lpstr>
      <vt:lpstr>Shema GLAVNE OCJENE SPP</vt:lpstr>
      <vt:lpstr>Snímek 36</vt:lpstr>
    </vt:vector>
  </TitlesOfParts>
  <Company>Ministarstvo kulture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Andreja Markovinović</dc:creator>
  <cp:lastModifiedBy>martin</cp:lastModifiedBy>
  <cp:revision>107</cp:revision>
  <cp:lastPrinted>2014-10-29T09:39:18Z</cp:lastPrinted>
  <dcterms:created xsi:type="dcterms:W3CDTF">2013-10-14T12:04:04Z</dcterms:created>
  <dcterms:modified xsi:type="dcterms:W3CDTF">2014-10-30T14:31:20Z</dcterms:modified>
</cp:coreProperties>
</file>